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28A22D5C" w14:textId="6AF13480" w:rsidR="00A316A7" w:rsidRDefault="00A316A7" w:rsidP="00A316A7">
      <w:pPr>
        <w:rPr>
          <w:rFonts w:ascii="Times New Roman" w:hAnsi="Times New Roman" w:cs="Times New Roman"/>
          <w:b/>
          <w:bCs/>
          <w:sz w:val="22"/>
          <w:szCs w:val="22"/>
        </w:rPr>
      </w:pPr>
      <w:r w:rsidRPr="7C8A01FA">
        <w:rPr>
          <w:rFonts w:ascii="Times New Roman" w:hAnsi="Times New Roman" w:cs="Times New Roman"/>
          <w:b/>
          <w:bCs/>
          <w:sz w:val="22"/>
          <w:szCs w:val="22"/>
        </w:rPr>
        <w:t xml:space="preserve">Supplemental </w:t>
      </w:r>
      <w:r w:rsidR="00ED4AD1" w:rsidRPr="7C8A01FA">
        <w:rPr>
          <w:rFonts w:ascii="Times New Roman" w:hAnsi="Times New Roman" w:cs="Times New Roman"/>
          <w:b/>
          <w:bCs/>
          <w:sz w:val="22"/>
          <w:szCs w:val="22"/>
        </w:rPr>
        <w:t>Web Materials</w:t>
      </w:r>
      <w:r w:rsidR="10E3B5B8" w:rsidRPr="7C8A01FA">
        <w:rPr>
          <w:rFonts w:ascii="Times New Roman" w:hAnsi="Times New Roman" w:cs="Times New Roman"/>
          <w:b/>
          <w:bCs/>
          <w:sz w:val="22"/>
          <w:szCs w:val="22"/>
        </w:rPr>
        <w:t xml:space="preserve"> for</w:t>
      </w:r>
    </w:p>
    <w:p w14:paraId="7BA0F65B" w14:textId="4EB33DAA" w:rsidR="00ED4AD1" w:rsidRDefault="00ED4AD1" w:rsidP="7C8A01FA">
      <w:pPr>
        <w:rPr>
          <w:rFonts w:ascii="Times New Roman" w:hAnsi="Times New Roman" w:cs="Times New Roman"/>
          <w:b/>
          <w:bCs/>
        </w:rPr>
      </w:pPr>
    </w:p>
    <w:p w14:paraId="2ADE21D6" w14:textId="7CA77E22" w:rsidR="00ED4AD1" w:rsidRDefault="10E3B5B8" w:rsidP="00A316A7">
      <w:r w:rsidRPr="7C8A01FA">
        <w:rPr>
          <w:rFonts w:ascii="Times New Roman" w:eastAsia="Times New Roman" w:hAnsi="Times New Roman" w:cs="Times New Roman"/>
          <w:b/>
          <w:bCs/>
          <w:color w:val="000000" w:themeColor="text1"/>
          <w:sz w:val="22"/>
          <w:szCs w:val="22"/>
        </w:rPr>
        <w:t xml:space="preserve">Analysis of the 24-Hour Activity Cycle: An illustration examining the association with cognitive function-in the Adult Changes in Thought (ACT) Study </w:t>
      </w:r>
    </w:p>
    <w:p w14:paraId="6787E631" w14:textId="584D25B5" w:rsidR="00ED4AD1" w:rsidRDefault="10E3B5B8" w:rsidP="00A316A7"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 xml:space="preserve"> </w:t>
      </w:r>
    </w:p>
    <w:p w14:paraId="625E5A21" w14:textId="28331CFD" w:rsidR="00ED4AD1" w:rsidRDefault="10E3B5B8" w:rsidP="00A316A7">
      <w:proofErr w:type="spellStart"/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>Yinxiang</w:t>
      </w:r>
      <w:proofErr w:type="spellEnd"/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 xml:space="preserve"> Wu</w:t>
      </w: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  <w:vertAlign w:val="superscript"/>
        </w:rPr>
        <w:t>1,2</w:t>
      </w: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>, Dori E. Rosenberg</w:t>
      </w: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  <w:vertAlign w:val="superscript"/>
        </w:rPr>
        <w:t>1</w:t>
      </w: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>, Mikael Anne Greenwood-Hickman,</w:t>
      </w: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  <w:vertAlign w:val="superscript"/>
        </w:rPr>
        <w:t>1</w:t>
      </w: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 xml:space="preserve"> Susan M. McCurry</w:t>
      </w: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  <w:vertAlign w:val="superscript"/>
        </w:rPr>
        <w:t>2</w:t>
      </w: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>, Cecile Proust-</w:t>
      </w:r>
      <w:r w:rsidRPr="00DA5E7D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>Lima</w:t>
      </w:r>
      <w:r w:rsidRPr="00DA5E7D">
        <w:rPr>
          <w:rFonts w:ascii="Times New Roman" w:eastAsia="Times New Roman" w:hAnsi="Times New Roman" w:cs="Times New Roman"/>
          <w:color w:val="000000" w:themeColor="text1"/>
          <w:sz w:val="22"/>
          <w:szCs w:val="22"/>
          <w:vertAlign w:val="superscript"/>
        </w:rPr>
        <w:t>3</w:t>
      </w:r>
      <w:r w:rsidRPr="00DA5E7D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 xml:space="preserve">, </w:t>
      </w:r>
      <w:r w:rsidR="0060439C" w:rsidRPr="00DA5E7D">
        <w:rPr>
          <w:rFonts w:ascii="Times New Roman" w:hAnsi="Times New Roman" w:cs="Times New Roman"/>
          <w:color w:val="000000" w:themeColor="text1"/>
          <w:sz w:val="22"/>
          <w:szCs w:val="22"/>
        </w:rPr>
        <w:t>Jennifer C. Nelson</w:t>
      </w:r>
      <w:r w:rsidR="0060439C" w:rsidRPr="00DA5E7D">
        <w:rPr>
          <w:rFonts w:ascii="Times New Roman" w:hAnsi="Times New Roman" w:cs="Times New Roman"/>
          <w:color w:val="000000" w:themeColor="text1"/>
          <w:sz w:val="22"/>
          <w:szCs w:val="22"/>
          <w:vertAlign w:val="superscript"/>
        </w:rPr>
        <w:t>1</w:t>
      </w:r>
      <w:r w:rsidR="0060439C" w:rsidRPr="00DA5E7D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>,</w:t>
      </w:r>
      <w:r w:rsidR="0060439C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 xml:space="preserve"> P</w:t>
      </w: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 xml:space="preserve">aul </w:t>
      </w:r>
      <w:r w:rsidR="00CC3E0F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 xml:space="preserve">K. </w:t>
      </w: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>Crane</w:t>
      </w: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  <w:vertAlign w:val="superscript"/>
        </w:rPr>
        <w:t>2</w:t>
      </w: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>, Andrea LaCroix,</w:t>
      </w: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  <w:vertAlign w:val="superscript"/>
        </w:rPr>
        <w:t>4</w:t>
      </w: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 xml:space="preserve"> Eric B. Larson,</w:t>
      </w: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  <w:vertAlign w:val="superscript"/>
        </w:rPr>
        <w:t>2</w:t>
      </w: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 xml:space="preserve"> Pamela A. Shaw</w:t>
      </w: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  <w:vertAlign w:val="superscript"/>
        </w:rPr>
        <w:t>1</w:t>
      </w: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>*</w:t>
      </w:r>
    </w:p>
    <w:p w14:paraId="3E2FC7E2" w14:textId="19D58C5D" w:rsidR="00ED4AD1" w:rsidRDefault="10E3B5B8" w:rsidP="00A316A7"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 xml:space="preserve"> </w:t>
      </w:r>
    </w:p>
    <w:p w14:paraId="48184807" w14:textId="36CBE1EA" w:rsidR="00ED4AD1" w:rsidRDefault="10E3B5B8" w:rsidP="00544903">
      <w:pPr>
        <w:pStyle w:val="ListParagraph"/>
        <w:numPr>
          <w:ilvl w:val="0"/>
          <w:numId w:val="1"/>
        </w:numPr>
        <w:rPr>
          <w:rFonts w:eastAsiaTheme="minorEastAsia"/>
          <w:color w:val="000000" w:themeColor="text1"/>
          <w:sz w:val="22"/>
          <w:szCs w:val="22"/>
        </w:rPr>
      </w:pP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>Kaiser Permanente Washington Research Institute, Seattle, WA, USA</w:t>
      </w:r>
    </w:p>
    <w:p w14:paraId="6A883355" w14:textId="7ABE090B" w:rsidR="00ED4AD1" w:rsidRDefault="10E3B5B8" w:rsidP="00544903">
      <w:pPr>
        <w:pStyle w:val="ListParagraph"/>
        <w:numPr>
          <w:ilvl w:val="0"/>
          <w:numId w:val="1"/>
        </w:numPr>
        <w:rPr>
          <w:rFonts w:eastAsiaTheme="minorEastAsia"/>
          <w:color w:val="000000" w:themeColor="text1"/>
          <w:sz w:val="22"/>
          <w:szCs w:val="22"/>
        </w:rPr>
      </w:pP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>University of Washington, Seattle, WA, USA</w:t>
      </w:r>
    </w:p>
    <w:p w14:paraId="5AD0E69C" w14:textId="7FEA3D58" w:rsidR="00ED4AD1" w:rsidRDefault="10E3B5B8" w:rsidP="00544903">
      <w:pPr>
        <w:pStyle w:val="ListParagraph"/>
        <w:numPr>
          <w:ilvl w:val="0"/>
          <w:numId w:val="1"/>
        </w:numPr>
        <w:rPr>
          <w:rFonts w:eastAsiaTheme="minorEastAsia"/>
          <w:color w:val="000000" w:themeColor="text1"/>
          <w:sz w:val="22"/>
          <w:szCs w:val="22"/>
        </w:rPr>
      </w:pPr>
      <w:r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>Bordeaux Population Health Research Center, INSERM, Bordeaux, France</w:t>
      </w:r>
    </w:p>
    <w:p w14:paraId="0CC45723" w14:textId="230DBDE8" w:rsidR="00ED4AD1" w:rsidRDefault="0073574B" w:rsidP="00544903">
      <w:pPr>
        <w:pStyle w:val="ListParagraph"/>
        <w:numPr>
          <w:ilvl w:val="0"/>
          <w:numId w:val="1"/>
        </w:numPr>
        <w:rPr>
          <w:rFonts w:eastAsiaTheme="minorEastAsia"/>
          <w:color w:val="000000" w:themeColor="text1"/>
          <w:sz w:val="22"/>
          <w:szCs w:val="22"/>
        </w:rPr>
      </w:pPr>
      <w:r w:rsidRPr="00306BDA">
        <w:rPr>
          <w:rStyle w:val="normaltextrun"/>
          <w:rFonts w:cstheme="minorHAnsi"/>
          <w:color w:val="000000" w:themeColor="text1"/>
          <w:sz w:val="22"/>
          <w:szCs w:val="22"/>
          <w:bdr w:val="none" w:sz="0" w:space="0" w:color="auto" w:frame="1"/>
        </w:rPr>
        <w:t>Herbert Wertheim School of Public Health and Human Longevity Science,</w:t>
      </w:r>
      <w:r w:rsidRPr="00306BDA">
        <w:rPr>
          <w:color w:val="000000" w:themeColor="text1"/>
          <w:sz w:val="22"/>
          <w:szCs w:val="22"/>
        </w:rPr>
        <w:t xml:space="preserve"> </w:t>
      </w:r>
      <w:r w:rsidR="10E3B5B8" w:rsidRPr="7C8A01FA">
        <w:rPr>
          <w:rFonts w:ascii="Times New Roman" w:eastAsia="Times New Roman" w:hAnsi="Times New Roman" w:cs="Times New Roman"/>
          <w:color w:val="000000" w:themeColor="text1"/>
          <w:sz w:val="22"/>
          <w:szCs w:val="22"/>
        </w:rPr>
        <w:t>University of California, San Diego, CA, USA</w:t>
      </w:r>
    </w:p>
    <w:p w14:paraId="1D2A5FC7" w14:textId="00CB33CB" w:rsidR="00ED4AD1" w:rsidRDefault="00ED4AD1" w:rsidP="7C8A01FA">
      <w:pPr>
        <w:rPr>
          <w:rFonts w:ascii="Times New Roman" w:hAnsi="Times New Roman" w:cs="Times New Roman"/>
          <w:b/>
          <w:bCs/>
        </w:rPr>
      </w:pPr>
    </w:p>
    <w:p w14:paraId="1C1A468B" w14:textId="5095D4D0" w:rsidR="00225C2F" w:rsidRDefault="00225C2F">
      <w:pPr>
        <w:spacing w:after="160" w:line="259" w:lineRule="auto"/>
        <w:rPr>
          <w:rFonts w:ascii="Times New Roman" w:hAnsi="Times New Roman" w:cs="Times New Roman"/>
          <w:b/>
          <w:bCs/>
          <w:sz w:val="22"/>
          <w:szCs w:val="22"/>
        </w:rPr>
      </w:pPr>
    </w:p>
    <w:p w14:paraId="039F8AAD" w14:textId="7F44F021" w:rsidR="003500EA" w:rsidRPr="00706D39" w:rsidRDefault="003500EA" w:rsidP="136A2DBE">
      <w:pPr>
        <w:spacing w:after="160" w:line="259" w:lineRule="auto"/>
        <w:rPr>
          <w:rFonts w:ascii="Times New Roman" w:hAnsi="Times New Roman" w:cs="Times New Roman"/>
          <w:b/>
          <w:bCs/>
          <w:sz w:val="22"/>
          <w:szCs w:val="22"/>
        </w:rPr>
      </w:pPr>
      <w:r w:rsidRPr="136A2DBE">
        <w:rPr>
          <w:rFonts w:ascii="Times New Roman" w:hAnsi="Times New Roman" w:cs="Times New Roman"/>
          <w:b/>
          <w:bCs/>
          <w:sz w:val="22"/>
          <w:szCs w:val="22"/>
        </w:rPr>
        <w:br w:type="page"/>
      </w:r>
    </w:p>
    <w:p w14:paraId="30C2F0EA" w14:textId="77777777" w:rsidR="003B185B" w:rsidRPr="00706D39" w:rsidRDefault="003B185B" w:rsidP="00A316A7">
      <w:pPr>
        <w:rPr>
          <w:rFonts w:ascii="Times New Roman" w:hAnsi="Times New Roman" w:cs="Times New Roman"/>
          <w:b/>
          <w:bCs/>
          <w:sz w:val="22"/>
          <w:szCs w:val="22"/>
        </w:rPr>
      </w:pPr>
    </w:p>
    <w:p w14:paraId="32CEA36F" w14:textId="19A5585A" w:rsidR="00DB1567" w:rsidRPr="00706D39" w:rsidRDefault="00DB1567" w:rsidP="00981800">
      <w:pPr>
        <w:spacing w:after="160" w:line="259" w:lineRule="auto"/>
        <w:rPr>
          <w:rFonts w:ascii="Times New Roman" w:hAnsi="Times New Roman" w:cs="Times New Roman"/>
          <w:b/>
          <w:bCs/>
          <w:sz w:val="22"/>
          <w:szCs w:val="22"/>
        </w:rPr>
      </w:pPr>
      <w:r w:rsidRPr="136A2DBE">
        <w:rPr>
          <w:rFonts w:ascii="Times New Roman" w:hAnsi="Times New Roman" w:cs="Times New Roman"/>
          <w:b/>
          <w:bCs/>
          <w:sz w:val="22"/>
          <w:szCs w:val="22"/>
        </w:rPr>
        <w:t>A</w:t>
      </w:r>
      <w:r w:rsidR="00B623F3" w:rsidRPr="136A2DBE">
        <w:rPr>
          <w:rFonts w:ascii="Times New Roman" w:hAnsi="Times New Roman" w:cs="Times New Roman"/>
          <w:b/>
          <w:bCs/>
          <w:sz w:val="22"/>
          <w:szCs w:val="22"/>
        </w:rPr>
        <w:t>1</w:t>
      </w:r>
      <w:r w:rsidRPr="136A2DBE">
        <w:rPr>
          <w:rFonts w:ascii="Times New Roman" w:hAnsi="Times New Roman" w:cs="Times New Roman"/>
          <w:b/>
          <w:bCs/>
          <w:sz w:val="22"/>
          <w:szCs w:val="22"/>
        </w:rPr>
        <w:t>. Compositional Data Analysis (</w:t>
      </w:r>
      <w:proofErr w:type="spellStart"/>
      <w:r w:rsidRPr="136A2DBE">
        <w:rPr>
          <w:rFonts w:ascii="Times New Roman" w:hAnsi="Times New Roman" w:cs="Times New Roman"/>
          <w:b/>
          <w:bCs/>
          <w:sz w:val="22"/>
          <w:szCs w:val="22"/>
        </w:rPr>
        <w:t>CoDA</w:t>
      </w:r>
      <w:proofErr w:type="spellEnd"/>
      <w:r w:rsidRPr="136A2DBE">
        <w:rPr>
          <w:rFonts w:ascii="Times New Roman" w:hAnsi="Times New Roman" w:cs="Times New Roman"/>
          <w:b/>
          <w:bCs/>
          <w:sz w:val="22"/>
          <w:szCs w:val="22"/>
        </w:rPr>
        <w:t>) Supplemental Methods and Results</w:t>
      </w:r>
    </w:p>
    <w:p w14:paraId="5A217DFD" w14:textId="78C5EDA1" w:rsidR="009A116A" w:rsidRPr="00721868" w:rsidRDefault="009A116A" w:rsidP="00721868">
      <w:pPr>
        <w:rPr>
          <w:rFonts w:ascii="Times New Roman" w:hAnsi="Times New Roman" w:cs="Times New Roman"/>
          <w:b/>
          <w:bCs/>
          <w:sz w:val="22"/>
          <w:szCs w:val="22"/>
        </w:rPr>
      </w:pPr>
    </w:p>
    <w:p w14:paraId="70EAC7BA" w14:textId="3BDB9955" w:rsidR="00153CFC" w:rsidRPr="00C12B58" w:rsidRDefault="00E3014D" w:rsidP="00C12B58">
      <w:pPr>
        <w:rPr>
          <w:rFonts w:ascii="Times New Roman" w:hAnsi="Times New Roman" w:cs="Times New Roman"/>
          <w:b/>
          <w:bCs/>
          <w:sz w:val="22"/>
          <w:szCs w:val="22"/>
        </w:rPr>
      </w:pPr>
      <w:r>
        <w:rPr>
          <w:rFonts w:ascii="Times New Roman" w:hAnsi="Times New Roman" w:cs="Times New Roman"/>
          <w:b/>
          <w:bCs/>
          <w:sz w:val="22"/>
          <w:szCs w:val="22"/>
        </w:rPr>
        <w:t>A</w:t>
      </w:r>
      <w:r w:rsidR="00B623F3">
        <w:rPr>
          <w:rFonts w:ascii="Times New Roman" w:hAnsi="Times New Roman" w:cs="Times New Roman"/>
          <w:b/>
          <w:bCs/>
          <w:sz w:val="22"/>
          <w:szCs w:val="22"/>
        </w:rPr>
        <w:t>1</w:t>
      </w:r>
      <w:r>
        <w:rPr>
          <w:rFonts w:ascii="Times New Roman" w:hAnsi="Times New Roman" w:cs="Times New Roman"/>
          <w:b/>
          <w:bCs/>
          <w:sz w:val="22"/>
          <w:szCs w:val="22"/>
        </w:rPr>
        <w:t>.1 Definition of</w:t>
      </w:r>
      <w:r w:rsidRPr="00C12B58">
        <w:rPr>
          <w:rFonts w:ascii="Times New Roman" w:hAnsi="Times New Roman" w:cs="Times New Roman"/>
          <w:b/>
          <w:bCs/>
          <w:sz w:val="22"/>
          <w:szCs w:val="22"/>
        </w:rPr>
        <w:t xml:space="preserve"> </w:t>
      </w:r>
      <w:r w:rsidR="00A316A7" w:rsidRPr="00C12B58">
        <w:rPr>
          <w:rFonts w:ascii="Times New Roman" w:hAnsi="Times New Roman" w:cs="Times New Roman"/>
          <w:b/>
          <w:bCs/>
          <w:sz w:val="22"/>
          <w:szCs w:val="22"/>
        </w:rPr>
        <w:t xml:space="preserve">“addition” and “multiplication” operations in the </w:t>
      </w:r>
      <w:r w:rsidR="00FC68CB">
        <w:rPr>
          <w:rFonts w:ascii="Times New Roman" w:hAnsi="Times New Roman" w:cs="Times New Roman"/>
          <w:b/>
          <w:bCs/>
          <w:sz w:val="22"/>
          <w:szCs w:val="22"/>
        </w:rPr>
        <w:t>s</w:t>
      </w:r>
      <w:r w:rsidR="00A316A7" w:rsidRPr="00C12B58">
        <w:rPr>
          <w:rFonts w:ascii="Times New Roman" w:hAnsi="Times New Roman" w:cs="Times New Roman"/>
          <w:b/>
          <w:bCs/>
          <w:sz w:val="22"/>
          <w:szCs w:val="22"/>
        </w:rPr>
        <w:t>implex space</w:t>
      </w:r>
      <w:r>
        <w:rPr>
          <w:rFonts w:ascii="Times New Roman" w:hAnsi="Times New Roman" w:cs="Times New Roman"/>
          <w:b/>
          <w:bCs/>
          <w:sz w:val="22"/>
          <w:szCs w:val="22"/>
        </w:rPr>
        <w:t xml:space="preserve"> and </w:t>
      </w:r>
      <w:r w:rsidR="00DA2AC3">
        <w:rPr>
          <w:rFonts w:ascii="Times New Roman" w:hAnsi="Times New Roman" w:cs="Times New Roman"/>
          <w:b/>
          <w:bCs/>
          <w:sz w:val="22"/>
          <w:szCs w:val="22"/>
        </w:rPr>
        <w:t>their</w:t>
      </w:r>
      <w:r>
        <w:rPr>
          <w:rFonts w:ascii="Times New Roman" w:hAnsi="Times New Roman" w:cs="Times New Roman"/>
          <w:b/>
          <w:bCs/>
          <w:sz w:val="22"/>
          <w:szCs w:val="22"/>
        </w:rPr>
        <w:t xml:space="preserve"> connection to the definition of compositional mean</w:t>
      </w:r>
    </w:p>
    <w:p w14:paraId="00EE7937" w14:textId="04621A2E" w:rsidR="00153CFC" w:rsidRPr="00706D39" w:rsidRDefault="00153CFC" w:rsidP="00356B75">
      <w:pPr>
        <w:pStyle w:val="ListParagraph"/>
        <w:rPr>
          <w:rFonts w:ascii="Times New Roman" w:hAnsi="Times New Roman" w:cs="Times New Roman"/>
          <w:sz w:val="22"/>
          <w:szCs w:val="22"/>
        </w:rPr>
      </w:pPr>
    </w:p>
    <w:p w14:paraId="6F8434B7" w14:textId="62FBD679" w:rsidR="00B85B08" w:rsidRPr="00C12B58" w:rsidRDefault="00596BA6" w:rsidP="00C12B58">
      <w:pPr>
        <w:pStyle w:val="NoSpacing"/>
        <w:rPr>
          <w:rFonts w:ascii="Times New Roman" w:hAnsi="Times New Roman" w:cs="Times New Roman"/>
          <w:sz w:val="22"/>
          <w:szCs w:val="22"/>
        </w:rPr>
      </w:pPr>
      <w:r w:rsidRPr="00C12B58">
        <w:rPr>
          <w:rFonts w:ascii="Times New Roman" w:hAnsi="Times New Roman" w:cs="Times New Roman"/>
          <w:sz w:val="22"/>
          <w:szCs w:val="22"/>
        </w:rPr>
        <w:t xml:space="preserve">The collection of all </w:t>
      </w:r>
      <w:r w:rsidR="00B40BA2" w:rsidRPr="00C12B58">
        <w:rPr>
          <w:rFonts w:ascii="Times New Roman" w:hAnsi="Times New Roman" w:cs="Times New Roman"/>
          <w:sz w:val="22"/>
          <w:szCs w:val="22"/>
        </w:rPr>
        <w:t>D-part compositions</w:t>
      </w:r>
      <w:r w:rsidR="00E3014D" w:rsidRPr="00C12B58">
        <w:rPr>
          <w:rFonts w:ascii="Times New Roman" w:hAnsi="Times New Roman" w:cs="Times New Roman"/>
          <w:sz w:val="22"/>
          <w:szCs w:val="22"/>
        </w:rPr>
        <w:t xml:space="preserve"> </w:t>
      </w:r>
      <m:oMath>
        <m:sSup>
          <m:sSup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sSupPr>
          <m:e>
            <m:r>
              <w:rPr>
                <w:rFonts w:ascii="Cambria Math" w:hAnsi="Cambria Math" w:cs="Times New Roman"/>
                <w:sz w:val="22"/>
                <w:szCs w:val="22"/>
              </w:rPr>
              <m:t>S</m:t>
            </m:r>
          </m:e>
          <m:sup>
            <m:r>
              <w:rPr>
                <w:rFonts w:ascii="Cambria Math" w:hAnsi="Cambria Math" w:cs="Times New Roman"/>
                <w:sz w:val="22"/>
                <w:szCs w:val="22"/>
              </w:rPr>
              <m:t>D</m:t>
            </m:r>
          </m:sup>
        </m:sSup>
        <m:r>
          <w:rPr>
            <w:rFonts w:ascii="Cambria Math" w:hAnsi="Cambria Math" w:cs="Times New Roman"/>
            <w:sz w:val="22"/>
            <w:szCs w:val="22"/>
          </w:rPr>
          <m:t>= {</m:t>
        </m:r>
        <m:d>
          <m:dPr>
            <m:begChr m:val="["/>
            <m:endChr m:val="]"/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dPr>
          <m:e>
            <m:sSub>
              <m:sSubPr>
                <m:ctrlPr>
                  <w:rPr>
                    <w:rFonts w:ascii="Cambria Math" w:hAnsi="Cambria Math" w:cs="Times New Roman"/>
                    <w:i/>
                    <w:sz w:val="22"/>
                    <w:szCs w:val="22"/>
                  </w:rPr>
                </m:ctrlPr>
              </m:sSubPr>
              <m:e>
                <m:r>
                  <w:rPr>
                    <w:rFonts w:ascii="Cambria Math" w:hAnsi="Cambria Math" w:cs="Times New Roman"/>
                    <w:sz w:val="22"/>
                    <w:szCs w:val="22"/>
                  </w:rPr>
                  <m:t>x</m:t>
                </m:r>
              </m:e>
              <m:sub>
                <m:r>
                  <w:rPr>
                    <w:rFonts w:ascii="Cambria Math" w:hAnsi="Cambria Math" w:cs="Times New Roman"/>
                    <w:sz w:val="22"/>
                    <w:szCs w:val="22"/>
                  </w:rPr>
                  <m:t>1</m:t>
                </m:r>
              </m:sub>
            </m:sSub>
            <m:r>
              <w:rPr>
                <w:rFonts w:ascii="Cambria Math" w:hAnsi="Cambria Math" w:cs="Times New Roman"/>
                <w:sz w:val="22"/>
                <w:szCs w:val="22"/>
              </w:rPr>
              <m:t>,..,</m:t>
            </m:r>
            <m:sSub>
              <m:sSubPr>
                <m:ctrlPr>
                  <w:rPr>
                    <w:rFonts w:ascii="Cambria Math" w:hAnsi="Cambria Math" w:cs="Times New Roman"/>
                    <w:i/>
                    <w:sz w:val="22"/>
                    <w:szCs w:val="22"/>
                  </w:rPr>
                </m:ctrlPr>
              </m:sSubPr>
              <m:e>
                <m:r>
                  <w:rPr>
                    <w:rFonts w:ascii="Cambria Math" w:hAnsi="Cambria Math" w:cs="Times New Roman"/>
                    <w:sz w:val="22"/>
                    <w:szCs w:val="22"/>
                  </w:rPr>
                  <m:t>x</m:t>
                </m:r>
              </m:e>
              <m:sub>
                <m:r>
                  <w:rPr>
                    <w:rFonts w:ascii="Cambria Math" w:hAnsi="Cambria Math" w:cs="Times New Roman"/>
                    <w:sz w:val="22"/>
                    <w:szCs w:val="22"/>
                  </w:rPr>
                  <m:t>D</m:t>
                </m:r>
              </m:sub>
            </m:sSub>
          </m:e>
        </m:d>
        <m:r>
          <w:rPr>
            <w:rFonts w:ascii="Cambria Math" w:hAnsi="Cambria Math" w:cs="Times New Roman"/>
            <w:sz w:val="22"/>
            <w:szCs w:val="22"/>
          </w:rPr>
          <m:t>:</m:t>
        </m:r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hAnsi="Cambria Math" w:cs="Times New Roman"/>
                <w:sz w:val="22"/>
                <w:szCs w:val="22"/>
              </w:rPr>
              <m:t>x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</w:rPr>
              <m:t>i</m:t>
            </m:r>
          </m:sub>
        </m:sSub>
        <m:r>
          <w:rPr>
            <w:rFonts w:ascii="Cambria Math" w:hAnsi="Cambria Math" w:cs="Times New Roman"/>
            <w:sz w:val="22"/>
            <w:szCs w:val="22"/>
          </w:rPr>
          <m:t xml:space="preserve">&gt;0 </m:t>
        </m:r>
        <m:d>
          <m:d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dPr>
          <m:e>
            <m:r>
              <w:rPr>
                <w:rFonts w:ascii="Cambria Math" w:hAnsi="Cambria Math" w:cs="Times New Roman"/>
                <w:sz w:val="22"/>
                <w:szCs w:val="22"/>
              </w:rPr>
              <m:t>i=1,…,D</m:t>
            </m:r>
          </m:e>
        </m:d>
        <m:r>
          <w:rPr>
            <w:rFonts w:ascii="Cambria Math" w:hAnsi="Cambria Math" w:cs="Times New Roman"/>
            <w:sz w:val="22"/>
            <w:szCs w:val="22"/>
          </w:rPr>
          <m:t xml:space="preserve">, </m:t>
        </m:r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hAnsi="Cambria Math" w:cs="Times New Roman"/>
                <w:sz w:val="22"/>
                <w:szCs w:val="22"/>
              </w:rPr>
              <m:t>x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</w:rPr>
              <m:t>1</m:t>
            </m:r>
          </m:sub>
        </m:sSub>
        <m:r>
          <w:rPr>
            <w:rFonts w:ascii="Cambria Math" w:hAnsi="Cambria Math" w:cs="Times New Roman"/>
            <w:sz w:val="22"/>
            <w:szCs w:val="22"/>
          </w:rPr>
          <m:t>+…+</m:t>
        </m:r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hAnsi="Cambria Math" w:cs="Times New Roman"/>
                <w:sz w:val="22"/>
                <w:szCs w:val="22"/>
              </w:rPr>
              <m:t>x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</w:rPr>
              <m:t>D</m:t>
            </m:r>
          </m:sub>
        </m:sSub>
        <m:r>
          <w:rPr>
            <w:rFonts w:ascii="Cambria Math" w:hAnsi="Cambria Math" w:cs="Times New Roman"/>
            <w:sz w:val="22"/>
            <w:szCs w:val="22"/>
          </w:rPr>
          <m:t>=1}</m:t>
        </m:r>
      </m:oMath>
      <w:r w:rsidR="00B40BA2" w:rsidRPr="00C12B58">
        <w:rPr>
          <w:rFonts w:ascii="Times New Roman" w:hAnsi="Times New Roman" w:cs="Times New Roman"/>
          <w:sz w:val="22"/>
          <w:szCs w:val="22"/>
        </w:rPr>
        <w:t xml:space="preserve"> </w:t>
      </w:r>
      <w:r w:rsidR="00172184" w:rsidRPr="00C12B58">
        <w:rPr>
          <w:rFonts w:ascii="Times New Roman" w:hAnsi="Times New Roman" w:cs="Times New Roman"/>
          <w:sz w:val="22"/>
          <w:szCs w:val="22"/>
        </w:rPr>
        <w:t xml:space="preserve">is called the </w:t>
      </w:r>
      <w:r w:rsidR="00FC68CB">
        <w:rPr>
          <w:rFonts w:ascii="Times New Roman" w:hAnsi="Times New Roman" w:cs="Times New Roman"/>
          <w:sz w:val="22"/>
          <w:szCs w:val="22"/>
        </w:rPr>
        <w:t>simplex</w:t>
      </w:r>
      <w:r w:rsidR="00172184" w:rsidRPr="00C12B58">
        <w:rPr>
          <w:rFonts w:ascii="Times New Roman" w:hAnsi="Times New Roman" w:cs="Times New Roman"/>
          <w:sz w:val="22"/>
          <w:szCs w:val="22"/>
        </w:rPr>
        <w:t xml:space="preserve"> space. </w:t>
      </w:r>
      <w:r w:rsidR="00D6661A" w:rsidRPr="00C12B58">
        <w:rPr>
          <w:rFonts w:ascii="Times New Roman" w:hAnsi="Times New Roman" w:cs="Times New Roman"/>
          <w:sz w:val="22"/>
          <w:szCs w:val="22"/>
        </w:rPr>
        <w:t xml:space="preserve">Aitchison (1986) defined two </w:t>
      </w:r>
      <w:r w:rsidR="00FE5EFE" w:rsidRPr="00C12B58">
        <w:rPr>
          <w:rFonts w:ascii="Times New Roman" w:hAnsi="Times New Roman" w:cs="Times New Roman"/>
          <w:sz w:val="22"/>
          <w:szCs w:val="22"/>
        </w:rPr>
        <w:t>fundamental operations</w:t>
      </w:r>
      <w:r w:rsidR="00981F59" w:rsidRPr="00C12B58">
        <w:rPr>
          <w:rFonts w:ascii="Times New Roman" w:hAnsi="Times New Roman" w:cs="Times New Roman"/>
          <w:sz w:val="22"/>
          <w:szCs w:val="22"/>
        </w:rPr>
        <w:t xml:space="preserve">, namely </w:t>
      </w:r>
      <w:r w:rsidR="00727BCB" w:rsidRPr="00C12B58">
        <w:rPr>
          <w:rFonts w:ascii="Times New Roman" w:hAnsi="Times New Roman" w:cs="Times New Roman"/>
          <w:sz w:val="22"/>
          <w:szCs w:val="22"/>
        </w:rPr>
        <w:t>perturbation and power operations,</w:t>
      </w:r>
      <w:r w:rsidR="00FE5EFE" w:rsidRPr="00C12B58">
        <w:rPr>
          <w:rFonts w:ascii="Times New Roman" w:hAnsi="Times New Roman" w:cs="Times New Roman"/>
          <w:sz w:val="22"/>
          <w:szCs w:val="22"/>
        </w:rPr>
        <w:t xml:space="preserve"> in the </w:t>
      </w:r>
      <w:r w:rsidR="00FC68CB">
        <w:rPr>
          <w:rFonts w:ascii="Times New Roman" w:hAnsi="Times New Roman" w:cs="Times New Roman"/>
          <w:sz w:val="22"/>
          <w:szCs w:val="22"/>
        </w:rPr>
        <w:t>simplex</w:t>
      </w:r>
      <w:r w:rsidR="00FE5EFE" w:rsidRPr="00C12B58">
        <w:rPr>
          <w:rFonts w:ascii="Times New Roman" w:hAnsi="Times New Roman" w:cs="Times New Roman"/>
          <w:sz w:val="22"/>
          <w:szCs w:val="22"/>
        </w:rPr>
        <w:t xml:space="preserve"> space </w:t>
      </w:r>
      <m:oMath>
        <m:sSup>
          <m:sSup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sSupPr>
          <m:e>
            <m:r>
              <w:rPr>
                <w:rFonts w:ascii="Cambria Math" w:hAnsi="Cambria Math" w:cs="Times New Roman"/>
                <w:sz w:val="22"/>
                <w:szCs w:val="22"/>
              </w:rPr>
              <m:t>S</m:t>
            </m:r>
          </m:e>
          <m:sup>
            <m:r>
              <w:rPr>
                <w:rFonts w:ascii="Cambria Math" w:hAnsi="Cambria Math" w:cs="Times New Roman"/>
                <w:sz w:val="22"/>
                <w:szCs w:val="22"/>
              </w:rPr>
              <m:t>D</m:t>
            </m:r>
          </m:sup>
        </m:sSup>
      </m:oMath>
      <w:r w:rsidR="0058494B" w:rsidRPr="00C12B58">
        <w:rPr>
          <w:rFonts w:ascii="Times New Roman" w:hAnsi="Times New Roman" w:cs="Times New Roman"/>
          <w:sz w:val="22"/>
          <w:szCs w:val="22"/>
        </w:rPr>
        <w:t xml:space="preserve"> </w:t>
      </w:r>
      <w:r w:rsidR="00727BCB" w:rsidRPr="00C12B58">
        <w:rPr>
          <w:rFonts w:ascii="Times New Roman" w:hAnsi="Times New Roman" w:cs="Times New Roman"/>
          <w:sz w:val="22"/>
          <w:szCs w:val="22"/>
        </w:rPr>
        <w:t>analog</w:t>
      </w:r>
      <w:r w:rsidR="00F157D6" w:rsidRPr="00C12B58">
        <w:rPr>
          <w:rFonts w:ascii="Times New Roman" w:hAnsi="Times New Roman" w:cs="Times New Roman"/>
          <w:sz w:val="22"/>
          <w:szCs w:val="22"/>
        </w:rPr>
        <w:t>ous</w:t>
      </w:r>
      <w:r w:rsidR="0058494B" w:rsidRPr="00C12B58">
        <w:rPr>
          <w:rFonts w:ascii="Times New Roman" w:hAnsi="Times New Roman" w:cs="Times New Roman"/>
          <w:sz w:val="22"/>
          <w:szCs w:val="22"/>
        </w:rPr>
        <w:t xml:space="preserve"> to the </w:t>
      </w:r>
      <w:r w:rsidR="00727BCB" w:rsidRPr="00C12B58">
        <w:rPr>
          <w:rFonts w:ascii="Times New Roman" w:hAnsi="Times New Roman" w:cs="Times New Roman"/>
          <w:sz w:val="22"/>
          <w:szCs w:val="22"/>
        </w:rPr>
        <w:t>addition and multiplication operations in</w:t>
      </w:r>
      <w:r w:rsidR="00B173E3" w:rsidRPr="00C12B58">
        <w:rPr>
          <w:rFonts w:ascii="Times New Roman" w:hAnsi="Times New Roman" w:cs="Times New Roman"/>
          <w:sz w:val="22"/>
          <w:szCs w:val="22"/>
        </w:rPr>
        <w:t xml:space="preserve"> real spac</w:t>
      </w:r>
      <w:r w:rsidR="00F96596">
        <w:rPr>
          <w:rFonts w:ascii="Times New Roman" w:hAnsi="Times New Roman" w:cs="Times New Roman"/>
          <w:sz w:val="22"/>
          <w:szCs w:val="22"/>
        </w:rPr>
        <w:t>e</w:t>
      </w:r>
      <w:r w:rsidR="002F5283" w:rsidRPr="00C12B58">
        <w:rPr>
          <w:rFonts w:ascii="Times New Roman" w:hAnsi="Times New Roman" w:cs="Times New Roman"/>
          <w:sz w:val="22"/>
          <w:szCs w:val="22"/>
        </w:rPr>
        <w:t xml:space="preserve">. </w:t>
      </w:r>
      <w:r w:rsidR="00D706FA" w:rsidRPr="00C12B58">
        <w:rPr>
          <w:rFonts w:ascii="Times New Roman" w:hAnsi="Times New Roman" w:cs="Times New Roman"/>
          <w:sz w:val="22"/>
          <w:szCs w:val="22"/>
        </w:rPr>
        <w:t>The</w:t>
      </w:r>
      <w:r w:rsidR="00973BFA" w:rsidRPr="00C12B58">
        <w:rPr>
          <w:rFonts w:ascii="Times New Roman" w:hAnsi="Times New Roman" w:cs="Times New Roman"/>
          <w:sz w:val="22"/>
          <w:szCs w:val="22"/>
        </w:rPr>
        <w:t xml:space="preserve"> perturbation operator </w:t>
      </w:r>
      <w:r w:rsidR="007461AA" w:rsidRPr="00C12B58">
        <w:rPr>
          <w:rFonts w:ascii="Times New Roman" w:hAnsi="Times New Roman" w:cs="Times New Roman"/>
          <w:sz w:val="22"/>
          <w:szCs w:val="22"/>
        </w:rPr>
        <w:t xml:space="preserve">denoted as </w:t>
      </w:r>
      <w:r w:rsidR="00215020" w:rsidRPr="00C12B58">
        <w:rPr>
          <w:rFonts w:ascii="Cambria Math" w:hAnsi="Cambria Math" w:cs="Cambria Math"/>
          <w:sz w:val="22"/>
          <w:szCs w:val="22"/>
          <w:shd w:val="clear" w:color="auto" w:fill="FAF9F8"/>
        </w:rPr>
        <w:t>⊕</w:t>
      </w:r>
      <w:r w:rsidR="00215020" w:rsidRPr="00C12B58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</w:t>
      </w:r>
      <w:r w:rsidR="003B1C04" w:rsidRPr="00C12B58">
        <w:rPr>
          <w:rFonts w:ascii="Times New Roman" w:hAnsi="Times New Roman" w:cs="Times New Roman"/>
          <w:sz w:val="22"/>
          <w:szCs w:val="22"/>
        </w:rPr>
        <w:t>can be used to characterize 'difference' between compositions or change from one composition to another.</w:t>
      </w:r>
      <w:r w:rsidR="00572CC9" w:rsidRPr="00C12B58">
        <w:rPr>
          <w:rFonts w:ascii="Times New Roman" w:hAnsi="Times New Roman" w:cs="Times New Roman"/>
          <w:sz w:val="22"/>
          <w:szCs w:val="22"/>
        </w:rPr>
        <w:t xml:space="preserve"> In formula, the perturbation operation is defined as follows</w:t>
      </w:r>
      <w:r w:rsidR="00E3014D" w:rsidRPr="00C12B58">
        <w:rPr>
          <w:rFonts w:ascii="Times New Roman" w:hAnsi="Times New Roman" w:cs="Times New Roman"/>
          <w:sz w:val="22"/>
          <w:szCs w:val="22"/>
        </w:rPr>
        <w:t>.</w:t>
      </w:r>
    </w:p>
    <w:p w14:paraId="3FA364AD" w14:textId="77777777" w:rsidR="00E3014D" w:rsidRPr="00C12B58" w:rsidRDefault="00E3014D" w:rsidP="00C12B58">
      <w:pPr>
        <w:pStyle w:val="NoSpacing"/>
        <w:rPr>
          <w:rFonts w:ascii="Times New Roman" w:hAnsi="Times New Roman" w:cs="Times New Roman"/>
          <w:sz w:val="22"/>
          <w:szCs w:val="22"/>
        </w:rPr>
      </w:pPr>
    </w:p>
    <w:p w14:paraId="304CB9DF" w14:textId="79339898" w:rsidR="00E3014D" w:rsidRPr="00C12B58" w:rsidRDefault="00E3014D" w:rsidP="00C12B58">
      <w:pPr>
        <w:pStyle w:val="ListParagraph"/>
        <w:ind w:left="0"/>
        <w:rPr>
          <w:rFonts w:ascii="Times New Roman" w:eastAsiaTheme="minorEastAsia" w:hAnsi="Times New Roman" w:cs="Times New Roman"/>
          <w:sz w:val="22"/>
          <w:szCs w:val="22"/>
        </w:rPr>
      </w:pPr>
      <w:r w:rsidRPr="00E3014D">
        <w:rPr>
          <w:rFonts w:ascii="Times New Roman" w:hAnsi="Times New Roman" w:cs="Times New Roman"/>
          <w:sz w:val="22"/>
          <w:szCs w:val="22"/>
        </w:rPr>
        <w:t>C</w:t>
      </w:r>
      <w:r w:rsidR="00BA71D3" w:rsidRPr="00E3014D">
        <w:rPr>
          <w:rFonts w:ascii="Times New Roman" w:hAnsi="Times New Roman" w:cs="Times New Roman"/>
          <w:sz w:val="22"/>
          <w:szCs w:val="22"/>
        </w:rPr>
        <w:t xml:space="preserve">onsider two compositions </w:t>
      </w:r>
      <m:oMath>
        <m:r>
          <m:rPr>
            <m:sty m:val="b"/>
          </m:rPr>
          <w:rPr>
            <w:rFonts w:ascii="Cambria Math" w:hAnsi="Cambria Math" w:cs="Times New Roman"/>
            <w:sz w:val="22"/>
            <w:szCs w:val="22"/>
          </w:rPr>
          <m:t>x</m:t>
        </m:r>
        <m:r>
          <m:rPr>
            <m:sty m:val="p"/>
          </m:rPr>
          <w:rPr>
            <w:rFonts w:ascii="Cambria Math" w:hAnsi="Cambria Math" w:cs="Times New Roman"/>
            <w:sz w:val="22"/>
            <w:szCs w:val="22"/>
          </w:rPr>
          <m:t xml:space="preserve"> = [</m:t>
        </m:r>
        <m:sSub>
          <m:sSubPr>
            <m:ctrlPr>
              <w:rPr>
                <w:rFonts w:ascii="Cambria Math" w:hAnsi="Cambria Math" w:cs="Times New Roman"/>
                <w:sz w:val="22"/>
                <w:szCs w:val="22"/>
              </w:rPr>
            </m:ctrlPr>
          </m:sSubPr>
          <m:e>
            <m:r>
              <m:rPr>
                <m:sty m:val="p"/>
              </m:rPr>
              <w:rPr>
                <w:rFonts w:ascii="Cambria Math" w:hAnsi="Cambria Math" w:cs="Times New Roman"/>
                <w:sz w:val="22"/>
                <w:szCs w:val="22"/>
              </w:rPr>
              <m:t>x</m:t>
            </m:r>
          </m:e>
          <m:sub>
            <m:r>
              <m:rPr>
                <m:sty m:val="p"/>
              </m:rPr>
              <w:rPr>
                <w:rFonts w:ascii="Cambria Math" w:hAnsi="Cambria Math" w:cs="Times New Roman"/>
                <w:sz w:val="22"/>
                <w:szCs w:val="22"/>
              </w:rPr>
              <m:t>1</m:t>
            </m:r>
          </m:sub>
        </m:sSub>
        <m:r>
          <m:rPr>
            <m:sty m:val="p"/>
          </m:rPr>
          <w:rPr>
            <w:rFonts w:ascii="Cambria Math" w:hAnsi="Cambria Math" w:cs="Times New Roman"/>
            <w:sz w:val="22"/>
            <w:szCs w:val="22"/>
          </w:rPr>
          <m:t xml:space="preserve">, …, </m:t>
        </m:r>
        <m:sSub>
          <m:sSubPr>
            <m:ctrlPr>
              <w:rPr>
                <w:rFonts w:ascii="Cambria Math" w:hAnsi="Cambria Math" w:cs="Times New Roman"/>
                <w:sz w:val="22"/>
                <w:szCs w:val="22"/>
              </w:rPr>
            </m:ctrlPr>
          </m:sSubPr>
          <m:e>
            <m:r>
              <m:rPr>
                <m:sty m:val="p"/>
              </m:rPr>
              <w:rPr>
                <w:rFonts w:ascii="Cambria Math" w:hAnsi="Cambria Math" w:cs="Times New Roman"/>
                <w:sz w:val="22"/>
                <w:szCs w:val="22"/>
              </w:rPr>
              <m:t>x</m:t>
            </m:r>
          </m:e>
          <m:sub>
            <m:r>
              <m:rPr>
                <m:sty m:val="p"/>
              </m:rPr>
              <w:rPr>
                <w:rFonts w:ascii="Cambria Math" w:hAnsi="Cambria Math" w:cs="Times New Roman"/>
                <w:sz w:val="22"/>
                <w:szCs w:val="22"/>
              </w:rPr>
              <m:t>D</m:t>
            </m:r>
          </m:sub>
        </m:sSub>
        <m:r>
          <m:rPr>
            <m:sty m:val="p"/>
          </m:rPr>
          <w:rPr>
            <w:rFonts w:ascii="Cambria Math" w:hAnsi="Cambria Math" w:cs="Times New Roman"/>
            <w:sz w:val="22"/>
            <w:szCs w:val="22"/>
          </w:rPr>
          <m:t>]</m:t>
        </m:r>
      </m:oMath>
      <w:r w:rsidRPr="00E3014D">
        <w:rPr>
          <w:rFonts w:ascii="Times New Roman" w:hAnsi="Times New Roman" w:cs="Times New Roman"/>
          <w:sz w:val="22"/>
          <w:szCs w:val="22"/>
        </w:rPr>
        <w:t xml:space="preserve"> </w:t>
      </w:r>
      <w:r w:rsidR="007F7E29" w:rsidRPr="00E3014D">
        <w:rPr>
          <w:rFonts w:ascii="Times New Roman" w:hAnsi="Times New Roman" w:cs="Times New Roman"/>
          <w:sz w:val="22"/>
          <w:szCs w:val="22"/>
        </w:rPr>
        <w:t xml:space="preserve">and </w:t>
      </w:r>
      <m:oMath>
        <m:r>
          <m:rPr>
            <m:sty m:val="bi"/>
          </m:rPr>
          <w:rPr>
            <w:rFonts w:ascii="Cambria Math" w:hAnsi="Cambria Math" w:cs="Times New Roman"/>
            <w:sz w:val="22"/>
            <w:szCs w:val="22"/>
          </w:rPr>
          <m:t xml:space="preserve">y = </m:t>
        </m:r>
        <m:r>
          <w:rPr>
            <w:rFonts w:ascii="Cambria Math" w:hAnsi="Cambria Math" w:cs="Times New Roman"/>
            <w:sz w:val="22"/>
            <w:szCs w:val="22"/>
          </w:rPr>
          <m:t>[</m:t>
        </m:r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hAnsi="Cambria Math" w:cs="Times New Roman"/>
                <w:sz w:val="22"/>
                <w:szCs w:val="22"/>
              </w:rPr>
              <m:t>y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</w:rPr>
              <m:t>1</m:t>
            </m:r>
          </m:sub>
        </m:sSub>
        <m:r>
          <w:rPr>
            <w:rFonts w:ascii="Cambria Math" w:hAnsi="Cambria Math" w:cs="Times New Roman"/>
            <w:sz w:val="22"/>
            <w:szCs w:val="22"/>
          </w:rPr>
          <m:t xml:space="preserve">, … , </m:t>
        </m:r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hAnsi="Cambria Math" w:cs="Times New Roman"/>
                <w:sz w:val="22"/>
                <w:szCs w:val="22"/>
              </w:rPr>
              <m:t>y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</w:rPr>
              <m:t>D</m:t>
            </m:r>
          </m:sub>
        </m:sSub>
        <m:r>
          <w:rPr>
            <w:rFonts w:ascii="Cambria Math" w:hAnsi="Cambria Math" w:cs="Times New Roman"/>
            <w:sz w:val="22"/>
            <w:szCs w:val="22"/>
          </w:rPr>
          <m:t>]</m:t>
        </m:r>
      </m:oMath>
      <w:r w:rsidRPr="00E3014D">
        <w:rPr>
          <w:rFonts w:ascii="Times New Roman" w:eastAsiaTheme="minorEastAsia" w:hAnsi="Times New Roman" w:cs="Times New Roman"/>
          <w:sz w:val="22"/>
          <w:szCs w:val="22"/>
        </w:rPr>
        <w:t>,</w:t>
      </w:r>
    </w:p>
    <w:p w14:paraId="6086E06E" w14:textId="5B209D5F" w:rsidR="00E3014D" w:rsidRPr="00E3014D" w:rsidRDefault="00E3014D" w:rsidP="00C12B58">
      <w:pPr>
        <w:pStyle w:val="ListParagraph"/>
        <w:ind w:left="0"/>
        <w:rPr>
          <w:rFonts w:ascii="Times New Roman" w:hAnsi="Times New Roman" w:cs="Times New Roman"/>
          <w:sz w:val="22"/>
          <w:szCs w:val="22"/>
          <w:shd w:val="clear" w:color="auto" w:fill="FAF9F8"/>
        </w:rPr>
      </w:pPr>
      <m:oMathPara>
        <m:oMath>
          <m:r>
            <m:rPr>
              <m:sty m:val="bi"/>
            </m:rPr>
            <w:rPr>
              <w:rFonts w:ascii="Cambria Math" w:hAnsi="Cambria Math" w:cs="Times New Roman"/>
              <w:sz w:val="22"/>
              <w:szCs w:val="22"/>
            </w:rPr>
            <m:t>x</m:t>
          </m:r>
          <m:r>
            <w:rPr>
              <w:rFonts w:ascii="Cambria Math" w:hAnsi="Cambria Math" w:cs="Times New Roman"/>
              <w:sz w:val="22"/>
              <w:szCs w:val="22"/>
              <w:shd w:val="clear" w:color="auto" w:fill="FAF9F8"/>
            </w:rPr>
            <m:t>⊕</m:t>
          </m:r>
          <m:r>
            <m:rPr>
              <m:sty m:val="bi"/>
            </m:rPr>
            <w:rPr>
              <w:rFonts w:ascii="Cambria Math" w:hAnsi="Cambria Math" w:cs="Times New Roman"/>
              <w:sz w:val="22"/>
              <w:szCs w:val="22"/>
              <w:shd w:val="clear" w:color="auto" w:fill="FAF9F8"/>
            </w:rPr>
            <m:t xml:space="preserve">y </m:t>
          </m:r>
          <m:r>
            <w:rPr>
              <w:rFonts w:ascii="Cambria Math" w:hAnsi="Cambria Math" w:cs="Times New Roman"/>
              <w:sz w:val="22"/>
              <w:szCs w:val="22"/>
              <w:shd w:val="clear" w:color="auto" w:fill="FAF9F8"/>
            </w:rPr>
            <m:t xml:space="preserve"> = </m:t>
          </m:r>
          <m:r>
            <m:rPr>
              <m:sty m:val="bi"/>
            </m:rPr>
            <w:rPr>
              <w:rFonts w:ascii="Cambria Math" w:hAnsi="Cambria Math" w:cs="Times New Roman"/>
              <w:sz w:val="22"/>
              <w:szCs w:val="22"/>
              <w:shd w:val="clear" w:color="auto" w:fill="FAF9F8"/>
            </w:rPr>
            <m:t>C</m:t>
          </m:r>
          <m:r>
            <w:rPr>
              <w:rFonts w:ascii="Cambria Math" w:hAnsi="Cambria Math" w:cs="Times New Roman"/>
              <w:sz w:val="22"/>
              <w:szCs w:val="22"/>
              <w:shd w:val="clear" w:color="auto" w:fill="FAF9F8"/>
            </w:rPr>
            <m:t>[</m:t>
          </m:r>
          <m:sSub>
            <m:sSubPr>
              <m:ctrlPr>
                <w:rPr>
                  <w:rFonts w:ascii="Cambria Math" w:hAnsi="Cambria Math" w:cs="Times New Roman"/>
                  <w:i/>
                  <w:sz w:val="22"/>
                  <w:szCs w:val="22"/>
                  <w:shd w:val="clear" w:color="auto" w:fill="FAF9F8"/>
                </w:rPr>
              </m:ctrlPr>
            </m:sSubPr>
            <m:e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x</m:t>
              </m:r>
            </m:e>
            <m:sub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1</m:t>
              </m:r>
            </m:sub>
          </m:sSub>
          <m:sSub>
            <m:sSubPr>
              <m:ctrlPr>
                <w:rPr>
                  <w:rFonts w:ascii="Cambria Math" w:hAnsi="Cambria Math" w:cs="Times New Roman"/>
                  <w:i/>
                  <w:sz w:val="22"/>
                  <w:szCs w:val="22"/>
                  <w:shd w:val="clear" w:color="auto" w:fill="FAF9F8"/>
                </w:rPr>
              </m:ctrlPr>
            </m:sSubPr>
            <m:e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y</m:t>
              </m:r>
            </m:e>
            <m:sub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1</m:t>
              </m:r>
            </m:sub>
          </m:sSub>
          <m:r>
            <w:rPr>
              <w:rFonts w:ascii="Cambria Math" w:hAnsi="Cambria Math" w:cs="Times New Roman"/>
              <w:sz w:val="22"/>
              <w:szCs w:val="22"/>
              <w:shd w:val="clear" w:color="auto" w:fill="FAF9F8"/>
            </w:rPr>
            <m:t xml:space="preserve">, …, </m:t>
          </m:r>
          <m:sSub>
            <m:sSubPr>
              <m:ctrlPr>
                <w:rPr>
                  <w:rFonts w:ascii="Cambria Math" w:hAnsi="Cambria Math" w:cs="Times New Roman"/>
                  <w:i/>
                  <w:sz w:val="22"/>
                  <w:szCs w:val="22"/>
                  <w:shd w:val="clear" w:color="auto" w:fill="FAF9F8"/>
                </w:rPr>
              </m:ctrlPr>
            </m:sSubPr>
            <m:e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x</m:t>
              </m:r>
            </m:e>
            <m:sub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D</m:t>
              </m:r>
            </m:sub>
          </m:sSub>
          <m:sSub>
            <m:sSubPr>
              <m:ctrlPr>
                <w:rPr>
                  <w:rFonts w:ascii="Cambria Math" w:hAnsi="Cambria Math" w:cs="Times New Roman"/>
                  <w:i/>
                  <w:sz w:val="22"/>
                  <w:szCs w:val="22"/>
                  <w:shd w:val="clear" w:color="auto" w:fill="FAF9F8"/>
                </w:rPr>
              </m:ctrlPr>
            </m:sSubPr>
            <m:e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y</m:t>
              </m:r>
            </m:e>
            <m:sub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D</m:t>
              </m:r>
            </m:sub>
          </m:sSub>
          <m:r>
            <w:rPr>
              <w:rFonts w:ascii="Cambria Math" w:hAnsi="Cambria Math" w:cs="Times New Roman"/>
              <w:sz w:val="22"/>
              <w:szCs w:val="22"/>
              <w:shd w:val="clear" w:color="auto" w:fill="FAF9F8"/>
            </w:rPr>
            <m:t>]</m:t>
          </m:r>
          <m:r>
            <m:rPr>
              <m:sty m:val="bi"/>
            </m:rPr>
            <w:rPr>
              <w:rFonts w:ascii="Cambria Math" w:hAnsi="Cambria Math" w:cs="Times New Roman"/>
              <w:sz w:val="22"/>
              <w:szCs w:val="22"/>
              <w:shd w:val="clear" w:color="auto" w:fill="FAF9F8"/>
            </w:rPr>
            <m:t xml:space="preserve">= </m:t>
          </m:r>
          <m:r>
            <w:rPr>
              <w:rFonts w:ascii="Cambria Math" w:hAnsi="Cambria Math" w:cs="Times New Roman"/>
              <w:sz w:val="22"/>
              <w:szCs w:val="22"/>
              <w:shd w:val="clear" w:color="auto" w:fill="FAF9F8"/>
            </w:rPr>
            <m:t>[</m:t>
          </m:r>
          <m:sSub>
            <m:sSubPr>
              <m:ctrlPr>
                <w:rPr>
                  <w:rFonts w:ascii="Cambria Math" w:hAnsi="Cambria Math" w:cs="Times New Roman"/>
                  <w:i/>
                  <w:sz w:val="22"/>
                  <w:szCs w:val="22"/>
                  <w:shd w:val="clear" w:color="auto" w:fill="FAF9F8"/>
                </w:rPr>
              </m:ctrlPr>
            </m:sSubPr>
            <m:e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x</m:t>
              </m:r>
            </m:e>
            <m:sub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1</m:t>
              </m:r>
            </m:sub>
          </m:sSub>
          <m:sSub>
            <m:sSubPr>
              <m:ctrlPr>
                <w:rPr>
                  <w:rFonts w:ascii="Cambria Math" w:hAnsi="Cambria Math" w:cs="Times New Roman"/>
                  <w:i/>
                  <w:sz w:val="22"/>
                  <w:szCs w:val="22"/>
                  <w:shd w:val="clear" w:color="auto" w:fill="FAF9F8"/>
                </w:rPr>
              </m:ctrlPr>
            </m:sSubPr>
            <m:e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y</m:t>
              </m:r>
            </m:e>
            <m:sub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1</m:t>
              </m:r>
            </m:sub>
          </m:sSub>
          <m:r>
            <w:rPr>
              <w:rFonts w:ascii="Cambria Math" w:hAnsi="Cambria Math" w:cs="Times New Roman"/>
              <w:sz w:val="22"/>
              <w:szCs w:val="22"/>
              <w:shd w:val="clear" w:color="auto" w:fill="FAF9F8"/>
            </w:rPr>
            <m:t xml:space="preserve">, …, </m:t>
          </m:r>
          <m:sSub>
            <m:sSubPr>
              <m:ctrlPr>
                <w:rPr>
                  <w:rFonts w:ascii="Cambria Math" w:hAnsi="Cambria Math" w:cs="Times New Roman"/>
                  <w:i/>
                  <w:sz w:val="22"/>
                  <w:szCs w:val="22"/>
                  <w:shd w:val="clear" w:color="auto" w:fill="FAF9F8"/>
                </w:rPr>
              </m:ctrlPr>
            </m:sSubPr>
            <m:e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x</m:t>
              </m:r>
            </m:e>
            <m:sub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D</m:t>
              </m:r>
            </m:sub>
          </m:sSub>
          <m:sSub>
            <m:sSubPr>
              <m:ctrlPr>
                <w:rPr>
                  <w:rFonts w:ascii="Cambria Math" w:hAnsi="Cambria Math" w:cs="Times New Roman"/>
                  <w:i/>
                  <w:sz w:val="22"/>
                  <w:szCs w:val="22"/>
                  <w:shd w:val="clear" w:color="auto" w:fill="FAF9F8"/>
                </w:rPr>
              </m:ctrlPr>
            </m:sSubPr>
            <m:e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y</m:t>
              </m:r>
            </m:e>
            <m:sub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D</m:t>
              </m:r>
            </m:sub>
          </m:sSub>
          <m:r>
            <w:rPr>
              <w:rFonts w:ascii="Cambria Math" w:hAnsi="Cambria Math" w:cs="Times New Roman"/>
              <w:sz w:val="22"/>
              <w:szCs w:val="22"/>
              <w:shd w:val="clear" w:color="auto" w:fill="FAF9F8"/>
            </w:rPr>
            <m:t>]/(</m:t>
          </m:r>
          <m:sSub>
            <m:sSubPr>
              <m:ctrlPr>
                <w:rPr>
                  <w:rFonts w:ascii="Cambria Math" w:hAnsi="Cambria Math" w:cs="Times New Roman"/>
                  <w:i/>
                  <w:sz w:val="22"/>
                  <w:szCs w:val="22"/>
                  <w:shd w:val="clear" w:color="auto" w:fill="FAF9F8"/>
                </w:rPr>
              </m:ctrlPr>
            </m:sSubPr>
            <m:e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x</m:t>
              </m:r>
            </m:e>
            <m:sub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1</m:t>
              </m:r>
            </m:sub>
          </m:sSub>
          <m:sSub>
            <m:sSubPr>
              <m:ctrlPr>
                <w:rPr>
                  <w:rFonts w:ascii="Cambria Math" w:hAnsi="Cambria Math" w:cs="Times New Roman"/>
                  <w:i/>
                  <w:sz w:val="22"/>
                  <w:szCs w:val="22"/>
                  <w:shd w:val="clear" w:color="auto" w:fill="FAF9F8"/>
                </w:rPr>
              </m:ctrlPr>
            </m:sSubPr>
            <m:e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y</m:t>
              </m:r>
            </m:e>
            <m:sub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1</m:t>
              </m:r>
            </m:sub>
          </m:sSub>
          <m:r>
            <w:rPr>
              <w:rFonts w:ascii="Cambria Math" w:hAnsi="Cambria Math" w:cs="Times New Roman"/>
              <w:sz w:val="22"/>
              <w:szCs w:val="22"/>
              <w:shd w:val="clear" w:color="auto" w:fill="FAF9F8"/>
            </w:rPr>
            <m:t xml:space="preserve"> + … + </m:t>
          </m:r>
          <m:sSub>
            <m:sSubPr>
              <m:ctrlPr>
                <w:rPr>
                  <w:rFonts w:ascii="Cambria Math" w:hAnsi="Cambria Math" w:cs="Times New Roman"/>
                  <w:i/>
                  <w:sz w:val="22"/>
                  <w:szCs w:val="22"/>
                  <w:shd w:val="clear" w:color="auto" w:fill="FAF9F8"/>
                </w:rPr>
              </m:ctrlPr>
            </m:sSubPr>
            <m:e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x</m:t>
              </m:r>
            </m:e>
            <m:sub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D</m:t>
              </m:r>
            </m:sub>
          </m:sSub>
          <m:sSub>
            <m:sSubPr>
              <m:ctrlPr>
                <w:rPr>
                  <w:rFonts w:ascii="Cambria Math" w:hAnsi="Cambria Math" w:cs="Times New Roman"/>
                  <w:i/>
                  <w:sz w:val="22"/>
                  <w:szCs w:val="22"/>
                  <w:shd w:val="clear" w:color="auto" w:fill="FAF9F8"/>
                </w:rPr>
              </m:ctrlPr>
            </m:sSubPr>
            <m:e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y</m:t>
              </m:r>
            </m:e>
            <m:sub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D</m:t>
              </m:r>
            </m:sub>
          </m:sSub>
          <m:r>
            <w:rPr>
              <w:rFonts w:ascii="Cambria Math" w:hAnsi="Cambria Math" w:cs="Times New Roman"/>
              <w:sz w:val="22"/>
              <w:szCs w:val="22"/>
              <w:shd w:val="clear" w:color="auto" w:fill="FAF9F8"/>
            </w:rPr>
            <m:t>)</m:t>
          </m:r>
        </m:oMath>
      </m:oMathPara>
    </w:p>
    <w:p w14:paraId="2C311C22" w14:textId="3C22689F" w:rsidR="00B85B08" w:rsidRPr="00E3014D" w:rsidRDefault="00B85B08" w:rsidP="00C12B58">
      <w:pPr>
        <w:pStyle w:val="ListParagraph"/>
        <w:ind w:left="0"/>
        <w:rPr>
          <w:rFonts w:ascii="Times New Roman" w:hAnsi="Times New Roman" w:cs="Times New Roman"/>
          <w:sz w:val="22"/>
          <w:szCs w:val="22"/>
          <w:shd w:val="clear" w:color="auto" w:fill="FAF9F8"/>
        </w:rPr>
      </w:pPr>
      <w:r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where </w:t>
      </w:r>
      <w:r w:rsidRPr="00E3014D">
        <w:rPr>
          <w:rFonts w:ascii="Times New Roman" w:hAnsi="Times New Roman" w:cs="Times New Roman"/>
          <w:b/>
          <w:bCs/>
          <w:sz w:val="22"/>
          <w:szCs w:val="22"/>
          <w:shd w:val="clear" w:color="auto" w:fill="FAF9F8"/>
        </w:rPr>
        <w:t>C</w:t>
      </w:r>
      <w:r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is the so-called </w:t>
      </w:r>
      <w:r w:rsidRPr="00E3014D">
        <w:rPr>
          <w:rFonts w:ascii="Times New Roman" w:hAnsi="Times New Roman" w:cs="Times New Roman"/>
          <w:i/>
          <w:iCs/>
          <w:sz w:val="22"/>
          <w:szCs w:val="22"/>
          <w:shd w:val="clear" w:color="auto" w:fill="FAF9F8"/>
        </w:rPr>
        <w:t>closure</w:t>
      </w:r>
      <w:r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operation which divides each component of a </w:t>
      </w:r>
      <w:r w:rsidR="00E3014D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composition </w:t>
      </w:r>
      <w:r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by </w:t>
      </w:r>
      <w:r w:rsidR="00E3014D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>the</w:t>
      </w:r>
      <w:r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sum </w:t>
      </w:r>
      <w:proofErr w:type="gramStart"/>
      <w:r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of  </w:t>
      </w:r>
      <w:r w:rsidR="00E3014D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>its</w:t>
      </w:r>
      <w:proofErr w:type="gramEnd"/>
      <w:r w:rsidR="00E3014D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</w:t>
      </w:r>
      <w:r w:rsidR="00DA2AC3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>components</w:t>
      </w:r>
      <w:r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so </w:t>
      </w:r>
      <w:r w:rsidR="004605DB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as to scale the </w:t>
      </w:r>
      <w:r w:rsidR="00E3014D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composition </w:t>
      </w:r>
      <w:r w:rsidR="004605DB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>to the constant sum 1. I</w:t>
      </w:r>
      <w:r w:rsidR="002047E3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t is not hard to see </w:t>
      </w:r>
      <w:r w:rsidR="00F469C9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that </w:t>
      </w:r>
      <w:r w:rsidR="002047E3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the identity perturbation </w:t>
      </w:r>
      <w:r w:rsidR="001B1BA8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induced by this operation is </w:t>
      </w:r>
      <m:oMath>
        <m:r>
          <w:rPr>
            <w:rFonts w:ascii="Cambria Math" w:hAnsi="Cambria Math" w:cs="Times New Roman"/>
            <w:sz w:val="22"/>
            <w:szCs w:val="22"/>
            <w:shd w:val="clear" w:color="auto" w:fill="FAF9F8"/>
          </w:rPr>
          <m:t>[</m:t>
        </m:r>
        <m:f>
          <m:fP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fPr>
          <m:num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1</m:t>
            </m:r>
          </m:num>
          <m:den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D</m:t>
            </m:r>
          </m:den>
        </m:f>
        <m:r>
          <w:rPr>
            <w:rFonts w:ascii="Cambria Math" w:hAnsi="Cambria Math" w:cs="Times New Roman"/>
            <w:sz w:val="22"/>
            <w:szCs w:val="22"/>
            <w:shd w:val="clear" w:color="auto" w:fill="FAF9F8"/>
          </w:rPr>
          <m:t>, …,</m:t>
        </m:r>
        <m:f>
          <m:fP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fPr>
          <m:num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1</m:t>
            </m:r>
          </m:num>
          <m:den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D</m:t>
            </m:r>
          </m:den>
        </m:f>
        <m:r>
          <w:rPr>
            <w:rFonts w:ascii="Cambria Math" w:hAnsi="Cambria Math" w:cs="Times New Roman"/>
            <w:sz w:val="22"/>
            <w:szCs w:val="22"/>
            <w:shd w:val="clear" w:color="auto" w:fill="FAF9F8"/>
          </w:rPr>
          <m:t>]</m:t>
        </m:r>
      </m:oMath>
      <w:r w:rsidR="00F469C9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(</w:t>
      </w:r>
      <w:r w:rsidR="00B7009B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meaning that every composition perturbed by this </w:t>
      </w:r>
      <w:r w:rsidR="0079016F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identity will remain the same, playing the </w:t>
      </w:r>
      <w:r w:rsidR="00F469C9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same role as 0 </w:t>
      </w:r>
      <w:r w:rsidR="00B7009B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in the real space) </w:t>
      </w:r>
      <w:r w:rsidR="00F469C9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and the </w:t>
      </w:r>
      <w:r w:rsidR="0079016F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>inverse of a perturbation</w:t>
      </w:r>
      <w:r w:rsidR="00CD6818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denoted as Θ is given by </w:t>
      </w:r>
      <m:oMath>
        <m:r>
          <m:rPr>
            <m:sty m:val="bi"/>
          </m:rPr>
          <w:rPr>
            <w:rFonts w:ascii="Cambria Math" w:hAnsi="Cambria Math" w:cs="Times New Roman"/>
            <w:sz w:val="22"/>
            <w:szCs w:val="22"/>
            <w:shd w:val="clear" w:color="auto" w:fill="FAF9F8"/>
          </w:rPr>
          <m:t>x</m:t>
        </m:r>
        <m:r>
          <w:rPr>
            <w:rFonts w:ascii="Cambria Math" w:hAnsi="Cambria Math" w:cs="Times New Roman"/>
            <w:sz w:val="22"/>
            <w:szCs w:val="22"/>
            <w:shd w:val="clear" w:color="auto" w:fill="FAF9F8"/>
          </w:rPr>
          <m:t xml:space="preserve"> Θ </m:t>
        </m:r>
        <m:r>
          <m:rPr>
            <m:sty m:val="bi"/>
          </m:rPr>
          <w:rPr>
            <w:rFonts w:ascii="Cambria Math" w:hAnsi="Cambria Math" w:cs="Times New Roman"/>
            <w:sz w:val="22"/>
            <w:szCs w:val="22"/>
            <w:shd w:val="clear" w:color="auto" w:fill="FAF9F8"/>
          </w:rPr>
          <m:t>y = C</m:t>
        </m:r>
        <m:r>
          <w:rPr>
            <w:rFonts w:ascii="Cambria Math" w:hAnsi="Cambria Math" w:cs="Times New Roman"/>
            <w:sz w:val="22"/>
            <w:szCs w:val="22"/>
            <w:shd w:val="clear" w:color="auto" w:fill="FAF9F8"/>
          </w:rPr>
          <m:t>[</m:t>
        </m:r>
        <m:f>
          <m:fP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fPr>
          <m:num>
            <m:sSub>
              <m:sSubPr>
                <m:ctrlPr>
                  <w:rPr>
                    <w:rFonts w:ascii="Cambria Math" w:hAnsi="Cambria Math" w:cs="Times New Roman"/>
                    <w:i/>
                    <w:sz w:val="22"/>
                    <w:szCs w:val="22"/>
                    <w:shd w:val="clear" w:color="auto" w:fill="FAF9F8"/>
                  </w:rPr>
                </m:ctrlPr>
              </m:sSubPr>
              <m:e>
                <m:r>
                  <w:rPr>
                    <w:rFonts w:ascii="Cambria Math" w:hAnsi="Cambria Math" w:cs="Times New Roman"/>
                    <w:sz w:val="22"/>
                    <w:szCs w:val="22"/>
                    <w:shd w:val="clear" w:color="auto" w:fill="FAF9F8"/>
                  </w:rPr>
                  <m:t>x</m:t>
                </m:r>
              </m:e>
              <m:sub>
                <m:r>
                  <w:rPr>
                    <w:rFonts w:ascii="Cambria Math" w:hAnsi="Cambria Math" w:cs="Times New Roman"/>
                    <w:sz w:val="22"/>
                    <w:szCs w:val="22"/>
                    <w:shd w:val="clear" w:color="auto" w:fill="FAF9F8"/>
                  </w:rPr>
                  <m:t>1</m:t>
                </m:r>
              </m:sub>
            </m:sSub>
          </m:num>
          <m:den>
            <m:sSub>
              <m:sSubPr>
                <m:ctrlPr>
                  <w:rPr>
                    <w:rFonts w:ascii="Cambria Math" w:hAnsi="Cambria Math" w:cs="Times New Roman"/>
                    <w:i/>
                    <w:sz w:val="22"/>
                    <w:szCs w:val="22"/>
                    <w:shd w:val="clear" w:color="auto" w:fill="FAF9F8"/>
                  </w:rPr>
                </m:ctrlPr>
              </m:sSubPr>
              <m:e>
                <m:r>
                  <w:rPr>
                    <w:rFonts w:ascii="Cambria Math" w:hAnsi="Cambria Math" w:cs="Times New Roman"/>
                    <w:sz w:val="22"/>
                    <w:szCs w:val="22"/>
                    <w:shd w:val="clear" w:color="auto" w:fill="FAF9F8"/>
                  </w:rPr>
                  <m:t>y</m:t>
                </m:r>
              </m:e>
              <m:sub>
                <m:r>
                  <w:rPr>
                    <w:rFonts w:ascii="Cambria Math" w:hAnsi="Cambria Math" w:cs="Times New Roman"/>
                    <w:sz w:val="22"/>
                    <w:szCs w:val="22"/>
                    <w:shd w:val="clear" w:color="auto" w:fill="FAF9F8"/>
                  </w:rPr>
                  <m:t>1</m:t>
                </m:r>
              </m:sub>
            </m:sSub>
          </m:den>
        </m:f>
        <m:r>
          <w:rPr>
            <w:rFonts w:ascii="Cambria Math" w:hAnsi="Cambria Math" w:cs="Times New Roman"/>
            <w:sz w:val="22"/>
            <w:szCs w:val="22"/>
            <w:shd w:val="clear" w:color="auto" w:fill="FAF9F8"/>
          </w:rPr>
          <m:t>,…,</m:t>
        </m:r>
        <m:f>
          <m:fP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fPr>
          <m:num>
            <m:sSub>
              <m:sSubPr>
                <m:ctrlPr>
                  <w:rPr>
                    <w:rFonts w:ascii="Cambria Math" w:hAnsi="Cambria Math" w:cs="Times New Roman"/>
                    <w:i/>
                    <w:sz w:val="22"/>
                    <w:szCs w:val="22"/>
                    <w:shd w:val="clear" w:color="auto" w:fill="FAF9F8"/>
                  </w:rPr>
                </m:ctrlPr>
              </m:sSubPr>
              <m:e>
                <m:r>
                  <w:rPr>
                    <w:rFonts w:ascii="Cambria Math" w:hAnsi="Cambria Math" w:cs="Times New Roman"/>
                    <w:sz w:val="22"/>
                    <w:szCs w:val="22"/>
                    <w:shd w:val="clear" w:color="auto" w:fill="FAF9F8"/>
                  </w:rPr>
                  <m:t>x</m:t>
                </m:r>
              </m:e>
              <m:sub>
                <m:r>
                  <w:rPr>
                    <w:rFonts w:ascii="Cambria Math" w:hAnsi="Cambria Math" w:cs="Times New Roman"/>
                    <w:sz w:val="22"/>
                    <w:szCs w:val="22"/>
                    <w:shd w:val="clear" w:color="auto" w:fill="FAF9F8"/>
                  </w:rPr>
                  <m:t>D</m:t>
                </m:r>
              </m:sub>
            </m:sSub>
          </m:num>
          <m:den>
            <m:sSub>
              <m:sSubPr>
                <m:ctrlPr>
                  <w:rPr>
                    <w:rFonts w:ascii="Cambria Math" w:hAnsi="Cambria Math" w:cs="Times New Roman"/>
                    <w:i/>
                    <w:sz w:val="22"/>
                    <w:szCs w:val="22"/>
                    <w:shd w:val="clear" w:color="auto" w:fill="FAF9F8"/>
                  </w:rPr>
                </m:ctrlPr>
              </m:sSubPr>
              <m:e>
                <m:r>
                  <w:rPr>
                    <w:rFonts w:ascii="Cambria Math" w:hAnsi="Cambria Math" w:cs="Times New Roman"/>
                    <w:sz w:val="22"/>
                    <w:szCs w:val="22"/>
                    <w:shd w:val="clear" w:color="auto" w:fill="FAF9F8"/>
                  </w:rPr>
                  <m:t>y</m:t>
                </m:r>
              </m:e>
              <m:sub>
                <m:r>
                  <w:rPr>
                    <w:rFonts w:ascii="Cambria Math" w:hAnsi="Cambria Math" w:cs="Times New Roman"/>
                    <w:sz w:val="22"/>
                    <w:szCs w:val="22"/>
                    <w:shd w:val="clear" w:color="auto" w:fill="FAF9F8"/>
                  </w:rPr>
                  <m:t>D</m:t>
                </m:r>
              </m:sub>
            </m:sSub>
          </m:den>
        </m:f>
        <m:r>
          <w:rPr>
            <w:rFonts w:ascii="Cambria Math" w:hAnsi="Cambria Math" w:cs="Times New Roman"/>
            <w:sz w:val="22"/>
            <w:szCs w:val="22"/>
            <w:shd w:val="clear" w:color="auto" w:fill="FAF9F8"/>
          </w:rPr>
          <m:t xml:space="preserve">]. </m:t>
        </m:r>
      </m:oMath>
      <w:r w:rsidR="00FD0B4F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As as consequence, </w:t>
      </w:r>
      <w:r w:rsidR="009478EC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the change from </w:t>
      </w:r>
      <w:r w:rsidR="009478EC" w:rsidRPr="00E3014D">
        <w:rPr>
          <w:rFonts w:ascii="Times New Roman" w:hAnsi="Times New Roman" w:cs="Times New Roman"/>
          <w:b/>
          <w:bCs/>
          <w:sz w:val="22"/>
          <w:szCs w:val="22"/>
          <w:shd w:val="clear" w:color="auto" w:fill="FAF9F8"/>
        </w:rPr>
        <w:t>x</w:t>
      </w:r>
      <w:r w:rsidR="009478EC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</w:t>
      </w:r>
      <w:proofErr w:type="spellStart"/>
      <w:r w:rsidR="009478EC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to </w:t>
      </w:r>
      <w:r w:rsidR="009478EC" w:rsidRPr="00E3014D">
        <w:rPr>
          <w:rFonts w:ascii="Times New Roman" w:hAnsi="Times New Roman" w:cs="Times New Roman"/>
          <w:b/>
          <w:bCs/>
          <w:sz w:val="22"/>
          <w:szCs w:val="22"/>
          <w:shd w:val="clear" w:color="auto" w:fill="FAF9F8"/>
        </w:rPr>
        <w:t>y</w:t>
      </w:r>
      <w:proofErr w:type="spellEnd"/>
      <w:r w:rsidR="009478EC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is expressed by the perturbation </w:t>
      </w:r>
      <w:r w:rsidR="0075730A" w:rsidRPr="00E3014D">
        <w:rPr>
          <w:rFonts w:ascii="Times New Roman" w:hAnsi="Times New Roman" w:cs="Times New Roman"/>
          <w:b/>
          <w:bCs/>
          <w:sz w:val="22"/>
          <w:szCs w:val="22"/>
          <w:shd w:val="clear" w:color="auto" w:fill="FAF9F8"/>
        </w:rPr>
        <w:t xml:space="preserve">y </w:t>
      </w:r>
      <w:r w:rsidR="0075730A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Θ </w:t>
      </w:r>
      <w:r w:rsidR="0075730A" w:rsidRPr="00E3014D">
        <w:rPr>
          <w:rFonts w:ascii="Times New Roman" w:hAnsi="Times New Roman" w:cs="Times New Roman"/>
          <w:b/>
          <w:bCs/>
          <w:sz w:val="22"/>
          <w:szCs w:val="22"/>
          <w:shd w:val="clear" w:color="auto" w:fill="FAF9F8"/>
        </w:rPr>
        <w:t>x</w:t>
      </w:r>
      <w:r w:rsidR="008267BE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>.</w:t>
      </w:r>
    </w:p>
    <w:p w14:paraId="2110008E" w14:textId="7DF21090" w:rsidR="00EB3430" w:rsidRPr="00E3014D" w:rsidRDefault="00EB3430" w:rsidP="00C12B58">
      <w:pPr>
        <w:pStyle w:val="ListParagraph"/>
        <w:ind w:left="0"/>
        <w:rPr>
          <w:rFonts w:ascii="Times New Roman" w:hAnsi="Times New Roman" w:cs="Times New Roman"/>
          <w:sz w:val="22"/>
          <w:szCs w:val="22"/>
        </w:rPr>
      </w:pPr>
    </w:p>
    <w:p w14:paraId="4A72615E" w14:textId="0F147EBF" w:rsidR="00EB3430" w:rsidRPr="00E3014D" w:rsidRDefault="007D0D92" w:rsidP="00C12B58">
      <w:pPr>
        <w:pStyle w:val="ListParagraph"/>
        <w:ind w:left="0"/>
        <w:rPr>
          <w:rFonts w:ascii="Times New Roman" w:hAnsi="Times New Roman" w:cs="Times New Roman"/>
          <w:sz w:val="22"/>
          <w:szCs w:val="22"/>
          <w:shd w:val="clear" w:color="auto" w:fill="FAF9F8"/>
        </w:rPr>
      </w:pPr>
      <w:r w:rsidRPr="00E3014D">
        <w:rPr>
          <w:rFonts w:ascii="Times New Roman" w:hAnsi="Times New Roman" w:cs="Times New Roman"/>
          <w:sz w:val="22"/>
          <w:szCs w:val="22"/>
        </w:rPr>
        <w:t xml:space="preserve">The </w:t>
      </w:r>
      <w:r w:rsidR="00F157D6" w:rsidRPr="00E3014D">
        <w:rPr>
          <w:rFonts w:ascii="Times New Roman" w:hAnsi="Times New Roman" w:cs="Times New Roman"/>
          <w:sz w:val="22"/>
          <w:szCs w:val="22"/>
        </w:rPr>
        <w:t xml:space="preserve">operation </w:t>
      </w:r>
      <w:r w:rsidR="00DA2AC3" w:rsidRPr="00E3014D">
        <w:rPr>
          <w:rFonts w:ascii="Times New Roman" w:hAnsi="Times New Roman" w:cs="Times New Roman"/>
          <w:sz w:val="22"/>
          <w:szCs w:val="22"/>
        </w:rPr>
        <w:t>analogous</w:t>
      </w:r>
      <w:r w:rsidR="00F157D6" w:rsidRPr="00E3014D">
        <w:rPr>
          <w:rFonts w:ascii="Times New Roman" w:hAnsi="Times New Roman" w:cs="Times New Roman"/>
          <w:sz w:val="22"/>
          <w:szCs w:val="22"/>
        </w:rPr>
        <w:t xml:space="preserve"> to scalar multiplication in real spac</w:t>
      </w:r>
      <w:r w:rsidR="002B5B3C" w:rsidRPr="00E3014D">
        <w:rPr>
          <w:rFonts w:ascii="Times New Roman" w:hAnsi="Times New Roman" w:cs="Times New Roman"/>
          <w:sz w:val="22"/>
          <w:szCs w:val="22"/>
        </w:rPr>
        <w:t xml:space="preserve">e is the power operation denoted as </w:t>
      </w:r>
      <w:r w:rsidR="002B5B3C" w:rsidRPr="00E3014D">
        <w:rPr>
          <w:rFonts w:ascii="Cambria Math" w:hAnsi="Cambria Math" w:cs="Cambria Math"/>
          <w:sz w:val="22"/>
          <w:szCs w:val="22"/>
          <w:shd w:val="clear" w:color="auto" w:fill="FAF9F8"/>
        </w:rPr>
        <w:t>⊗</w:t>
      </w:r>
      <w:r w:rsidR="002B5B3C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. For any real number </w:t>
      </w:r>
      <w:proofErr w:type="spellStart"/>
      <w:r w:rsidR="00D66319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>a</w:t>
      </w:r>
      <w:proofErr w:type="spellEnd"/>
      <w:r w:rsidR="00D66319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in R, and any composition </w:t>
      </w:r>
      <w:r w:rsidR="00D66319" w:rsidRPr="00E3014D">
        <w:rPr>
          <w:rFonts w:ascii="Times New Roman" w:hAnsi="Times New Roman" w:cs="Times New Roman"/>
          <w:b/>
          <w:bCs/>
          <w:sz w:val="22"/>
          <w:szCs w:val="22"/>
          <w:shd w:val="clear" w:color="auto" w:fill="FAF9F8"/>
        </w:rPr>
        <w:t>x</w:t>
      </w:r>
      <w:r w:rsidR="00D66319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in </w:t>
      </w:r>
      <m:oMath>
        <m:sSup>
          <m:sSupP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sSupPr>
          <m:e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S</m:t>
            </m:r>
          </m:e>
          <m:sup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D</m:t>
            </m:r>
          </m:sup>
        </m:sSup>
      </m:oMath>
      <w:r w:rsidR="00D66319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, </w:t>
      </w:r>
      <w:r w:rsidR="005F75ED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the </w:t>
      </w:r>
      <m:oMath>
        <m:r>
          <w:rPr>
            <w:rFonts w:ascii="Cambria Math" w:hAnsi="Cambria Math" w:cs="Times New Roman"/>
            <w:sz w:val="22"/>
            <w:szCs w:val="22"/>
            <w:shd w:val="clear" w:color="auto" w:fill="FAF9F8"/>
          </w:rPr>
          <m:t>a</m:t>
        </m:r>
      </m:oMath>
      <w:r w:rsidR="005F75ED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-power transform of </w:t>
      </w:r>
      <w:r w:rsidR="005F75ED" w:rsidRPr="00E3014D">
        <w:rPr>
          <w:rFonts w:ascii="Times New Roman" w:hAnsi="Times New Roman" w:cs="Times New Roman"/>
          <w:b/>
          <w:bCs/>
          <w:sz w:val="22"/>
          <w:szCs w:val="22"/>
          <w:shd w:val="clear" w:color="auto" w:fill="FAF9F8"/>
        </w:rPr>
        <w:t>x</w:t>
      </w:r>
      <w:r w:rsidR="005F75ED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is defined to be</w:t>
      </w:r>
    </w:p>
    <w:p w14:paraId="762D6676" w14:textId="204F16D7" w:rsidR="00271A84" w:rsidRPr="00E3014D" w:rsidRDefault="00E3014D" w:rsidP="00C12B58">
      <w:pPr>
        <w:pStyle w:val="ListParagraph"/>
        <w:ind w:left="0"/>
        <w:rPr>
          <w:rFonts w:ascii="Times New Roman" w:hAnsi="Times New Roman" w:cs="Times New Roman"/>
          <w:sz w:val="22"/>
          <w:szCs w:val="22"/>
          <w:shd w:val="clear" w:color="auto" w:fill="FAF9F8"/>
        </w:rPr>
      </w:pPr>
      <m:oMathPara>
        <m:oMath>
          <m:r>
            <w:rPr>
              <w:rFonts w:ascii="Cambria Math" w:hAnsi="Cambria Math" w:cs="Times New Roman"/>
              <w:sz w:val="22"/>
              <w:szCs w:val="22"/>
              <w:shd w:val="clear" w:color="auto" w:fill="FAF9F8"/>
            </w:rPr>
            <m:t>a⊗</m:t>
          </m:r>
          <m:r>
            <m:rPr>
              <m:sty m:val="bi"/>
            </m:rPr>
            <w:rPr>
              <w:rFonts w:ascii="Cambria Math" w:hAnsi="Cambria Math" w:cs="Times New Roman"/>
              <w:sz w:val="22"/>
              <w:szCs w:val="22"/>
              <w:shd w:val="clear" w:color="auto" w:fill="FAF9F8"/>
            </w:rPr>
            <m:t>x = C</m:t>
          </m:r>
          <m:r>
            <w:rPr>
              <w:rFonts w:ascii="Cambria Math" w:hAnsi="Cambria Math" w:cs="Times New Roman"/>
              <w:sz w:val="22"/>
              <w:szCs w:val="22"/>
              <w:shd w:val="clear" w:color="auto" w:fill="FAF9F8"/>
            </w:rPr>
            <m:t>[</m:t>
          </m:r>
          <m:sSubSup>
            <m:sSubSupPr>
              <m:ctrlPr>
                <w:rPr>
                  <w:rFonts w:ascii="Cambria Math" w:hAnsi="Cambria Math" w:cs="Times New Roman"/>
                  <w:i/>
                  <w:sz w:val="22"/>
                  <w:szCs w:val="22"/>
                  <w:shd w:val="clear" w:color="auto" w:fill="FAF9F8"/>
                </w:rPr>
              </m:ctrlPr>
            </m:sSubSupPr>
            <m:e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x</m:t>
              </m:r>
            </m:e>
            <m:sub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1</m:t>
              </m:r>
            </m:sub>
            <m:sup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a</m:t>
              </m:r>
            </m:sup>
          </m:sSubSup>
          <m:r>
            <w:rPr>
              <w:rFonts w:ascii="Cambria Math" w:hAnsi="Cambria Math" w:cs="Times New Roman"/>
              <w:sz w:val="22"/>
              <w:szCs w:val="22"/>
              <w:shd w:val="clear" w:color="auto" w:fill="FAF9F8"/>
            </w:rPr>
            <m:t>,….,</m:t>
          </m:r>
          <m:sSubSup>
            <m:sSubSupPr>
              <m:ctrlPr>
                <w:rPr>
                  <w:rFonts w:ascii="Cambria Math" w:hAnsi="Cambria Math" w:cs="Times New Roman"/>
                  <w:i/>
                  <w:sz w:val="22"/>
                  <w:szCs w:val="22"/>
                  <w:shd w:val="clear" w:color="auto" w:fill="FAF9F8"/>
                </w:rPr>
              </m:ctrlPr>
            </m:sSubSupPr>
            <m:e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x</m:t>
              </m:r>
            </m:e>
            <m:sub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D</m:t>
              </m:r>
            </m:sub>
            <m:sup>
              <m:r>
                <w:rPr>
                  <w:rFonts w:ascii="Cambria Math" w:hAnsi="Cambria Math" w:cs="Times New Roman"/>
                  <w:sz w:val="22"/>
                  <w:szCs w:val="22"/>
                  <w:shd w:val="clear" w:color="auto" w:fill="FAF9F8"/>
                </w:rPr>
                <m:t>a</m:t>
              </m:r>
            </m:sup>
          </m:sSubSup>
          <m:r>
            <w:rPr>
              <w:rFonts w:ascii="Cambria Math" w:hAnsi="Cambria Math" w:cs="Times New Roman"/>
              <w:sz w:val="22"/>
              <w:szCs w:val="22"/>
              <w:shd w:val="clear" w:color="auto" w:fill="FAF9F8"/>
            </w:rPr>
            <m:t>]</m:t>
          </m:r>
        </m:oMath>
      </m:oMathPara>
    </w:p>
    <w:p w14:paraId="46EADF43" w14:textId="3B83DF9D" w:rsidR="005F75ED" w:rsidRPr="00E3014D" w:rsidRDefault="005F75ED" w:rsidP="00C12B58">
      <w:pPr>
        <w:pStyle w:val="ListParagraph"/>
        <w:ind w:left="0"/>
        <w:rPr>
          <w:rFonts w:ascii="Times New Roman" w:hAnsi="Times New Roman" w:cs="Times New Roman"/>
          <w:sz w:val="22"/>
          <w:szCs w:val="22"/>
          <w:shd w:val="clear" w:color="auto" w:fill="FAF9F8"/>
        </w:rPr>
      </w:pPr>
    </w:p>
    <w:p w14:paraId="52B11515" w14:textId="10A5A778" w:rsidR="00B85B08" w:rsidRPr="00E3014D" w:rsidRDefault="002F5283" w:rsidP="00C12B58">
      <w:pPr>
        <w:pStyle w:val="ListParagraph"/>
        <w:ind w:left="0"/>
        <w:rPr>
          <w:rFonts w:ascii="Times New Roman" w:hAnsi="Times New Roman" w:cs="Times New Roman"/>
          <w:sz w:val="22"/>
          <w:szCs w:val="22"/>
          <w:shd w:val="clear" w:color="auto" w:fill="FAF9F8"/>
        </w:rPr>
      </w:pPr>
      <w:r w:rsidRPr="00E3014D">
        <w:rPr>
          <w:rFonts w:ascii="Times New Roman" w:hAnsi="Times New Roman" w:cs="Times New Roman"/>
          <w:sz w:val="22"/>
          <w:szCs w:val="22"/>
        </w:rPr>
        <w:t>By</w:t>
      </w:r>
      <w:r w:rsidR="00E3014D" w:rsidRPr="00E3014D">
        <w:rPr>
          <w:rFonts w:ascii="Times New Roman" w:hAnsi="Times New Roman" w:cs="Times New Roman"/>
          <w:sz w:val="22"/>
          <w:szCs w:val="22"/>
        </w:rPr>
        <w:t xml:space="preserve"> drawing</w:t>
      </w:r>
      <w:r w:rsidRPr="00E3014D">
        <w:rPr>
          <w:rFonts w:ascii="Times New Roman" w:hAnsi="Times New Roman" w:cs="Times New Roman"/>
          <w:sz w:val="22"/>
          <w:szCs w:val="22"/>
        </w:rPr>
        <w:t xml:space="preserve"> analogy with the definition of sample mean in real space</w:t>
      </w:r>
      <w:r w:rsidR="009A4003" w:rsidRPr="00E3014D">
        <w:rPr>
          <w:rFonts w:ascii="Times New Roman" w:hAnsi="Times New Roman" w:cs="Times New Roman"/>
          <w:sz w:val="22"/>
          <w:szCs w:val="22"/>
        </w:rPr>
        <w:t xml:space="preserve"> </w:t>
      </w:r>
      <w:proofErr w:type="gramStart"/>
      <w:r w:rsidR="009A4003" w:rsidRPr="00E3014D">
        <w:rPr>
          <w:rFonts w:ascii="Times New Roman" w:hAnsi="Times New Roman" w:cs="Times New Roman"/>
          <w:sz w:val="22"/>
          <w:szCs w:val="22"/>
        </w:rPr>
        <w:t>i.e.</w:t>
      </w:r>
      <w:proofErr w:type="gramEnd"/>
      <w:r w:rsidR="009A4003" w:rsidRPr="00E3014D">
        <w:rPr>
          <w:rFonts w:ascii="Times New Roman" w:hAnsi="Times New Roman" w:cs="Times New Roman"/>
          <w:sz w:val="22"/>
          <w:szCs w:val="22"/>
        </w:rPr>
        <w:t xml:space="preserve"> mean = </w:t>
      </w:r>
      <m:oMath>
        <m:f>
          <m:f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fPr>
          <m:num>
            <m:r>
              <w:rPr>
                <w:rFonts w:ascii="Cambria Math" w:hAnsi="Cambria Math" w:cs="Times New Roman"/>
                <w:sz w:val="22"/>
                <w:szCs w:val="22"/>
              </w:rPr>
              <m:t>1</m:t>
            </m:r>
          </m:num>
          <m:den>
            <m:r>
              <w:rPr>
                <w:rFonts w:ascii="Cambria Math" w:hAnsi="Cambria Math" w:cs="Times New Roman"/>
                <w:sz w:val="22"/>
                <w:szCs w:val="22"/>
              </w:rPr>
              <m:t>n</m:t>
            </m:r>
          </m:den>
        </m:f>
        <m:r>
          <w:rPr>
            <w:rFonts w:ascii="Cambria Math" w:hAnsi="Cambria Math" w:cs="Times New Roman"/>
            <w:sz w:val="22"/>
            <w:szCs w:val="22"/>
          </w:rPr>
          <m:t xml:space="preserve"> </m:t>
        </m:r>
        <m:nary>
          <m:naryPr>
            <m:chr m:val="∑"/>
            <m:subHide m:val="1"/>
            <m:supHide m:val="1"/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naryPr>
          <m:sub/>
          <m:sup/>
          <m:e>
            <m:r>
              <w:rPr>
                <w:rFonts w:ascii="Cambria Math" w:hAnsi="Cambria Math" w:cs="Times New Roman"/>
                <w:sz w:val="22"/>
                <w:szCs w:val="22"/>
              </w:rPr>
              <m:t>(</m:t>
            </m:r>
            <m:sSub>
              <m:sSubPr>
                <m:ctrlPr>
                  <w:rPr>
                    <w:rFonts w:ascii="Cambria Math" w:hAnsi="Cambria Math" w:cs="Times New Roman"/>
                    <w:i/>
                    <w:sz w:val="22"/>
                    <w:szCs w:val="22"/>
                  </w:rPr>
                </m:ctrlPr>
              </m:sSubPr>
              <m:e>
                <m:r>
                  <w:rPr>
                    <w:rFonts w:ascii="Cambria Math" w:hAnsi="Cambria Math" w:cs="Times New Roman"/>
                    <w:sz w:val="22"/>
                    <w:szCs w:val="22"/>
                  </w:rPr>
                  <m:t>x</m:t>
                </m:r>
              </m:e>
              <m:sub>
                <m:r>
                  <w:rPr>
                    <w:rFonts w:ascii="Cambria Math" w:hAnsi="Cambria Math" w:cs="Times New Roman"/>
                    <w:sz w:val="22"/>
                    <w:szCs w:val="22"/>
                  </w:rPr>
                  <m:t>1</m:t>
                </m:r>
              </m:sub>
            </m:sSub>
            <m:r>
              <w:rPr>
                <w:rFonts w:ascii="Cambria Math" w:hAnsi="Cambria Math" w:cs="Times New Roman"/>
                <w:sz w:val="22"/>
                <w:szCs w:val="22"/>
              </w:rPr>
              <m:t>+…+</m:t>
            </m:r>
            <m:sSub>
              <m:sSubPr>
                <m:ctrlPr>
                  <w:rPr>
                    <w:rFonts w:ascii="Cambria Math" w:hAnsi="Cambria Math" w:cs="Times New Roman"/>
                    <w:i/>
                    <w:sz w:val="22"/>
                    <w:szCs w:val="22"/>
                  </w:rPr>
                </m:ctrlPr>
              </m:sSubPr>
              <m:e>
                <m:r>
                  <w:rPr>
                    <w:rFonts w:ascii="Cambria Math" w:hAnsi="Cambria Math" w:cs="Times New Roman"/>
                    <w:sz w:val="22"/>
                    <w:szCs w:val="22"/>
                  </w:rPr>
                  <m:t>x</m:t>
                </m:r>
              </m:e>
              <m:sub>
                <m:r>
                  <w:rPr>
                    <w:rFonts w:ascii="Cambria Math" w:hAnsi="Cambria Math" w:cs="Times New Roman"/>
                    <w:sz w:val="22"/>
                    <w:szCs w:val="22"/>
                  </w:rPr>
                  <m:t>n</m:t>
                </m:r>
              </m:sub>
            </m:sSub>
            <m:r>
              <w:rPr>
                <w:rFonts w:ascii="Cambria Math" w:hAnsi="Cambria Math" w:cs="Times New Roman"/>
                <w:sz w:val="22"/>
                <w:szCs w:val="22"/>
              </w:rPr>
              <m:t>)</m:t>
            </m:r>
          </m:e>
        </m:nary>
      </m:oMath>
      <w:r w:rsidR="009A4003" w:rsidRPr="00E3014D">
        <w:rPr>
          <w:rFonts w:ascii="Times New Roman" w:hAnsi="Times New Roman" w:cs="Times New Roman"/>
          <w:sz w:val="22"/>
          <w:szCs w:val="22"/>
        </w:rPr>
        <w:t xml:space="preserve">, </w:t>
      </w:r>
      <w:r w:rsidR="00E3014D" w:rsidRPr="00E3014D">
        <w:rPr>
          <w:rFonts w:ascii="Times New Roman" w:hAnsi="Times New Roman" w:cs="Times New Roman"/>
          <w:sz w:val="22"/>
          <w:szCs w:val="22"/>
        </w:rPr>
        <w:t>we can define the</w:t>
      </w:r>
      <w:r w:rsidR="0042551C" w:rsidRPr="00E3014D">
        <w:rPr>
          <w:rFonts w:ascii="Times New Roman" w:hAnsi="Times New Roman" w:cs="Times New Roman"/>
          <w:sz w:val="22"/>
          <w:szCs w:val="22"/>
        </w:rPr>
        <w:t xml:space="preserve"> </w:t>
      </w:r>
      <w:r w:rsidR="00655FF1" w:rsidRPr="00E3014D">
        <w:rPr>
          <w:rFonts w:ascii="Times New Roman" w:hAnsi="Times New Roman" w:cs="Times New Roman"/>
          <w:sz w:val="22"/>
          <w:szCs w:val="22"/>
        </w:rPr>
        <w:t xml:space="preserve">compositional mean </w:t>
      </w:r>
      <w:r w:rsidR="00E3014D" w:rsidRPr="00E3014D">
        <w:rPr>
          <w:rFonts w:ascii="Times New Roman" w:hAnsi="Times New Roman" w:cs="Times New Roman"/>
          <w:sz w:val="22"/>
          <w:szCs w:val="22"/>
        </w:rPr>
        <w:t xml:space="preserve">in a similar way but by using the operations defined on the </w:t>
      </w:r>
      <w:r w:rsidR="009E420A">
        <w:rPr>
          <w:rFonts w:ascii="Times New Roman" w:hAnsi="Times New Roman" w:cs="Times New Roman"/>
          <w:sz w:val="22"/>
          <w:szCs w:val="22"/>
        </w:rPr>
        <w:t>simplex</w:t>
      </w:r>
      <w:r w:rsidR="00E3014D" w:rsidRPr="00E3014D">
        <w:rPr>
          <w:rFonts w:ascii="Times New Roman" w:hAnsi="Times New Roman" w:cs="Times New Roman"/>
          <w:sz w:val="22"/>
          <w:szCs w:val="22"/>
        </w:rPr>
        <w:t xml:space="preserve"> space </w:t>
      </w:r>
      <m:oMath>
        <m:sSup>
          <m:sSup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sSupPr>
          <m:e>
            <m:r>
              <w:rPr>
                <w:rFonts w:ascii="Cambria Math" w:hAnsi="Cambria Math" w:cs="Times New Roman"/>
                <w:sz w:val="22"/>
                <w:szCs w:val="22"/>
              </w:rPr>
              <m:t>S</m:t>
            </m:r>
          </m:e>
          <m:sup>
            <m:r>
              <w:rPr>
                <w:rFonts w:ascii="Cambria Math" w:hAnsi="Cambria Math" w:cs="Times New Roman"/>
                <w:sz w:val="22"/>
                <w:szCs w:val="22"/>
              </w:rPr>
              <m:t>D</m:t>
            </m:r>
          </m:sup>
        </m:sSup>
      </m:oMath>
      <w:r w:rsidR="00E3014D" w:rsidRPr="00E3014D">
        <w:rPr>
          <w:rFonts w:ascii="Times New Roman" w:hAnsi="Times New Roman" w:cs="Times New Roman"/>
          <w:sz w:val="22"/>
          <w:szCs w:val="22"/>
        </w:rPr>
        <w:t xml:space="preserve">. </w:t>
      </w:r>
      <w:r w:rsidR="007473B8" w:rsidRPr="00E3014D">
        <w:rPr>
          <w:rFonts w:ascii="Times New Roman" w:hAnsi="Times New Roman" w:cs="Times New Roman"/>
          <w:sz w:val="22"/>
          <w:szCs w:val="22"/>
        </w:rPr>
        <w:t>Suppose we observe n compositions in</w:t>
      </w:r>
      <w:r w:rsidR="00E3014D" w:rsidRPr="00E3014D">
        <w:rPr>
          <w:rFonts w:ascii="Times New Roman" w:hAnsi="Times New Roman" w:cs="Times New Roman"/>
          <w:sz w:val="22"/>
          <w:szCs w:val="22"/>
        </w:rPr>
        <w:t xml:space="preserve"> </w:t>
      </w:r>
      <m:oMath>
        <m:sSup>
          <m:sSup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sSupPr>
          <m:e>
            <m:r>
              <w:rPr>
                <w:rFonts w:ascii="Cambria Math" w:hAnsi="Cambria Math" w:cs="Times New Roman"/>
                <w:sz w:val="22"/>
                <w:szCs w:val="22"/>
              </w:rPr>
              <m:t>S</m:t>
            </m:r>
          </m:e>
          <m:sup>
            <m:r>
              <w:rPr>
                <w:rFonts w:ascii="Cambria Math" w:hAnsi="Cambria Math" w:cs="Times New Roman"/>
                <w:sz w:val="22"/>
                <w:szCs w:val="22"/>
              </w:rPr>
              <m:t>D</m:t>
            </m:r>
          </m:sup>
        </m:sSup>
      </m:oMath>
      <w:r w:rsidR="007473B8" w:rsidRPr="00E3014D">
        <w:rPr>
          <w:rFonts w:ascii="Times New Roman" w:hAnsi="Times New Roman" w:cs="Times New Roman"/>
          <w:sz w:val="22"/>
          <w:szCs w:val="22"/>
        </w:rPr>
        <w:t xml:space="preserve">, labelled as </w:t>
      </w:r>
      <m:oMath>
        <m:sSub>
          <m:sSubPr>
            <m:ctrlPr>
              <w:rPr>
                <w:rFonts w:ascii="Cambria Math" w:hAnsi="Cambria Math" w:cs="Times New Roman"/>
                <w:b/>
                <w:bCs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hAnsi="Cambria Math" w:cs="Times New Roman"/>
                <w:sz w:val="22"/>
                <w:szCs w:val="22"/>
              </w:rPr>
              <m:t>x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</w:rPr>
              <m:t>1</m:t>
            </m:r>
          </m:sub>
        </m:sSub>
        <m:r>
          <w:rPr>
            <w:rFonts w:ascii="Cambria Math" w:hAnsi="Cambria Math" w:cs="Times New Roman"/>
            <w:sz w:val="22"/>
            <w:szCs w:val="22"/>
          </w:rPr>
          <m:t>,…,</m:t>
        </m:r>
        <m:sSub>
          <m:sSubPr>
            <m:ctrlPr>
              <w:rPr>
                <w:rFonts w:ascii="Cambria Math" w:hAnsi="Cambria Math" w:cs="Times New Roman"/>
                <w:b/>
                <w:bCs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hAnsi="Cambria Math" w:cs="Times New Roman"/>
                <w:sz w:val="22"/>
                <w:szCs w:val="22"/>
              </w:rPr>
              <m:t>x</m:t>
            </m: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e>
          <m:sub>
            <m:r>
              <w:rPr>
                <w:rFonts w:ascii="Cambria Math" w:hAnsi="Cambria Math" w:cs="Times New Roman"/>
                <w:sz w:val="22"/>
                <w:szCs w:val="22"/>
              </w:rPr>
              <m:t>n</m:t>
            </m:r>
          </m:sub>
        </m:sSub>
      </m:oMath>
      <w:r w:rsidR="007473B8" w:rsidRPr="00E3014D">
        <w:rPr>
          <w:rFonts w:ascii="Times New Roman" w:hAnsi="Times New Roman" w:cs="Times New Roman"/>
          <w:sz w:val="22"/>
          <w:szCs w:val="22"/>
        </w:rPr>
        <w:t>. B</w:t>
      </w:r>
      <w:r w:rsidR="00C82E18" w:rsidRPr="00E3014D">
        <w:rPr>
          <w:rFonts w:ascii="Times New Roman" w:hAnsi="Times New Roman" w:cs="Times New Roman"/>
          <w:sz w:val="22"/>
          <w:szCs w:val="22"/>
        </w:rPr>
        <w:t xml:space="preserve">y applying the same sample mean formula with replacement of every addition and multiplication operation </w:t>
      </w:r>
      <w:r w:rsidR="00882F3A" w:rsidRPr="00E3014D">
        <w:rPr>
          <w:rFonts w:ascii="Times New Roman" w:hAnsi="Times New Roman" w:cs="Times New Roman"/>
          <w:sz w:val="22"/>
          <w:szCs w:val="22"/>
        </w:rPr>
        <w:t xml:space="preserve">in real space by </w:t>
      </w:r>
      <w:r w:rsidR="00560E0B" w:rsidRPr="00E3014D">
        <w:rPr>
          <w:rFonts w:ascii="Times New Roman" w:hAnsi="Times New Roman" w:cs="Times New Roman"/>
          <w:sz w:val="22"/>
          <w:szCs w:val="22"/>
        </w:rPr>
        <w:t xml:space="preserve">the </w:t>
      </w:r>
      <w:r w:rsidR="00882F3A" w:rsidRPr="00E3014D">
        <w:rPr>
          <w:rFonts w:ascii="Times New Roman" w:hAnsi="Times New Roman" w:cs="Times New Roman"/>
          <w:sz w:val="22"/>
          <w:szCs w:val="22"/>
        </w:rPr>
        <w:t xml:space="preserve">perturbation and power operation, </w:t>
      </w:r>
      <w:r w:rsidR="00560E0B" w:rsidRPr="00E3014D">
        <w:rPr>
          <w:rFonts w:ascii="Times New Roman" w:hAnsi="Times New Roman" w:cs="Times New Roman"/>
          <w:sz w:val="22"/>
          <w:szCs w:val="22"/>
        </w:rPr>
        <w:t>we get</w:t>
      </w:r>
      <w:r w:rsidR="008C0D60" w:rsidRPr="00E3014D">
        <w:rPr>
          <w:rFonts w:ascii="Times New Roman" w:hAnsi="Times New Roman" w:cs="Times New Roman"/>
          <w:sz w:val="22"/>
          <w:szCs w:val="22"/>
        </w:rPr>
        <w:t xml:space="preserve"> </w:t>
      </w:r>
      <m:oMath>
        <m:r>
          <w:rPr>
            <w:rFonts w:ascii="Cambria Math" w:hAnsi="Cambria Math" w:cs="Times New Roman"/>
            <w:sz w:val="22"/>
            <w:szCs w:val="22"/>
          </w:rPr>
          <m:t>(</m:t>
        </m:r>
        <m:f>
          <m:f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fPr>
          <m:num>
            <m:r>
              <w:rPr>
                <w:rFonts w:ascii="Cambria Math" w:hAnsi="Cambria Math" w:cs="Times New Roman"/>
                <w:sz w:val="22"/>
                <w:szCs w:val="22"/>
              </w:rPr>
              <m:t>1</m:t>
            </m:r>
          </m:num>
          <m:den>
            <m:r>
              <w:rPr>
                <w:rFonts w:ascii="Cambria Math" w:hAnsi="Cambria Math" w:cs="Times New Roman"/>
                <w:sz w:val="22"/>
                <w:szCs w:val="22"/>
              </w:rPr>
              <m:t>n</m:t>
            </m:r>
          </m:den>
        </m:f>
        <m:r>
          <w:rPr>
            <w:rFonts w:ascii="Cambria Math" w:hAnsi="Cambria Math" w:cs="Times New Roman"/>
            <w:sz w:val="22"/>
            <w:szCs w:val="22"/>
          </w:rPr>
          <m:t>)</m:t>
        </m:r>
        <m:r>
          <w:rPr>
            <w:rFonts w:ascii="Cambria Math" w:hAnsi="Cambria Math" w:cs="Times New Roman"/>
            <w:sz w:val="22"/>
            <w:szCs w:val="22"/>
            <w:shd w:val="clear" w:color="auto" w:fill="FAF9F8"/>
          </w:rPr>
          <m:t xml:space="preserve"> ⊗ (</m:t>
        </m:r>
        <m:sSub>
          <m:sSubPr>
            <m:ctrlPr>
              <w:rPr>
                <w:rFonts w:ascii="Cambria Math" w:hAnsi="Cambria Math" w:cs="Times New Roman"/>
                <w:b/>
                <w:bCs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hAnsi="Cambria Math" w:cs="Times New Roman"/>
                <w:sz w:val="22"/>
                <w:szCs w:val="22"/>
              </w:rPr>
              <m:t>x</m:t>
            </m: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e>
          <m:sub>
            <m:r>
              <m:rPr>
                <m:sty m:val="bi"/>
              </m:rPr>
              <w:rPr>
                <w:rFonts w:ascii="Cambria Math" w:hAnsi="Cambria Math" w:cs="Times New Roman"/>
                <w:sz w:val="22"/>
                <w:szCs w:val="22"/>
              </w:rPr>
              <m:t>1</m:t>
            </m:r>
          </m:sub>
        </m:sSub>
        <m:r>
          <w:rPr>
            <w:rFonts w:ascii="Cambria Math" w:hAnsi="Cambria Math" w:cs="Times New Roman"/>
            <w:sz w:val="22"/>
            <w:szCs w:val="22"/>
            <w:shd w:val="clear" w:color="auto" w:fill="FAF9F8"/>
          </w:rPr>
          <m:t>⊕</m:t>
        </m:r>
        <m:sSub>
          <m:sSubPr>
            <m:ctrlPr>
              <w:rPr>
                <w:rFonts w:ascii="Cambria Math" w:hAnsi="Cambria Math" w:cs="Times New Roman"/>
                <w:b/>
                <w:bCs/>
                <w:i/>
                <w:sz w:val="22"/>
                <w:szCs w:val="22"/>
                <w:shd w:val="clear" w:color="auto" w:fill="FAF9F8"/>
              </w:rPr>
            </m:ctrlPr>
          </m:sSubPr>
          <m:e>
            <m:r>
              <m:rPr>
                <m:sty m:val="bi"/>
              </m:rP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x</m:t>
            </m: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e>
          <m:sub>
            <m:r>
              <m:rPr>
                <m:sty m:val="bi"/>
              </m:rP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2</m:t>
            </m:r>
          </m:sub>
        </m:sSub>
        <m:r>
          <w:rPr>
            <w:rFonts w:ascii="Cambria Math" w:hAnsi="Cambria Math" w:cs="Times New Roman"/>
            <w:sz w:val="22"/>
            <w:szCs w:val="22"/>
            <w:shd w:val="clear" w:color="auto" w:fill="FAF9F8"/>
          </w:rPr>
          <m:t>⊕…⊕</m:t>
        </m:r>
        <m:sSub>
          <m:sSubPr>
            <m:ctrlPr>
              <w:rPr>
                <w:rFonts w:ascii="Cambria Math" w:hAnsi="Cambria Math" w:cs="Times New Roman"/>
                <w:b/>
                <w:bCs/>
                <w:i/>
                <w:sz w:val="22"/>
                <w:szCs w:val="22"/>
                <w:shd w:val="clear" w:color="auto" w:fill="FAF9F8"/>
              </w:rPr>
            </m:ctrlPr>
          </m:sSubPr>
          <m:e>
            <m:r>
              <m:rPr>
                <m:sty m:val="bi"/>
              </m:rP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x</m:t>
            </m: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e>
          <m:sub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n</m:t>
            </m:r>
          </m:sub>
        </m:sSub>
        <m:r>
          <w:rPr>
            <w:rFonts w:ascii="Cambria Math" w:hAnsi="Cambria Math" w:cs="Times New Roman"/>
            <w:sz w:val="22"/>
            <w:szCs w:val="22"/>
            <w:shd w:val="clear" w:color="auto" w:fill="FAF9F8"/>
          </w:rPr>
          <m:t>)</m:t>
        </m:r>
      </m:oMath>
      <w:r w:rsidR="008C0D60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which is exactly </w:t>
      </w:r>
      <w:r w:rsidR="002864BC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>the definition of compositional mean</w:t>
      </w:r>
      <w:r w:rsidR="00E3014D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provided in the main text</w:t>
      </w:r>
      <w:r w:rsidR="002864BC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. </w:t>
      </w:r>
      <w:r w:rsidR="009944C8" w:rsidRPr="00E3014D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Furthermore, </w:t>
      </w:r>
      <w:r w:rsidR="009944C8" w:rsidRPr="00E3014D">
        <w:rPr>
          <w:rFonts w:ascii="Times New Roman" w:eastAsia="Times New Roman" w:hAnsi="Times New Roman" w:cs="Times New Roman"/>
          <w:sz w:val="22"/>
          <w:szCs w:val="22"/>
        </w:rPr>
        <w:t xml:space="preserve">if the “Aitchison distance” </w:t>
      </w:r>
      <w:r w:rsidR="00380F3E">
        <w:rPr>
          <w:rFonts w:ascii="Times New Roman" w:eastAsia="Times New Roman" w:hAnsi="Times New Roman" w:cs="Times New Roman"/>
          <w:sz w:val="22"/>
          <w:szCs w:val="22"/>
        </w:rPr>
        <w:t>(</w:t>
      </w:r>
      <w:r w:rsidR="009944C8" w:rsidRPr="00E3014D">
        <w:rPr>
          <w:rFonts w:ascii="Times New Roman" w:eastAsia="Times New Roman" w:hAnsi="Times New Roman" w:cs="Times New Roman"/>
          <w:sz w:val="22"/>
          <w:szCs w:val="22"/>
        </w:rPr>
        <w:t>Ait</w:t>
      </w:r>
      <w:r w:rsidR="00DA2AC3">
        <w:rPr>
          <w:rFonts w:ascii="Times New Roman" w:eastAsia="Times New Roman" w:hAnsi="Times New Roman" w:cs="Times New Roman"/>
          <w:sz w:val="22"/>
          <w:szCs w:val="22"/>
        </w:rPr>
        <w:t>c</w:t>
      </w:r>
      <w:r w:rsidR="009944C8" w:rsidRPr="00E3014D">
        <w:rPr>
          <w:rFonts w:ascii="Times New Roman" w:eastAsia="Times New Roman" w:hAnsi="Times New Roman" w:cs="Times New Roman"/>
          <w:sz w:val="22"/>
          <w:szCs w:val="22"/>
        </w:rPr>
        <w:t>hison</w:t>
      </w:r>
      <w:r w:rsidR="00CD592E">
        <w:rPr>
          <w:rFonts w:ascii="Times New Roman" w:eastAsia="Times New Roman" w:hAnsi="Times New Roman" w:cs="Times New Roman"/>
          <w:sz w:val="22"/>
          <w:szCs w:val="22"/>
        </w:rPr>
        <w:t xml:space="preserve"> et al</w:t>
      </w:r>
      <w:r w:rsidR="002C1A77">
        <w:rPr>
          <w:rFonts w:ascii="Times New Roman" w:eastAsia="Times New Roman" w:hAnsi="Times New Roman" w:cs="Times New Roman"/>
          <w:sz w:val="22"/>
          <w:szCs w:val="22"/>
        </w:rPr>
        <w:t>.,</w:t>
      </w:r>
      <w:r w:rsidR="009944C8" w:rsidRPr="00E3014D">
        <w:rPr>
          <w:rFonts w:ascii="Times New Roman" w:eastAsia="Times New Roman" w:hAnsi="Times New Roman" w:cs="Times New Roman"/>
          <w:sz w:val="22"/>
          <w:szCs w:val="22"/>
        </w:rPr>
        <w:t xml:space="preserve"> </w:t>
      </w:r>
      <w:r w:rsidR="00CD592E">
        <w:rPr>
          <w:rFonts w:ascii="Times New Roman" w:eastAsia="Times New Roman" w:hAnsi="Times New Roman" w:cs="Times New Roman"/>
          <w:sz w:val="22"/>
          <w:szCs w:val="22"/>
        </w:rPr>
        <w:t>2000</w:t>
      </w:r>
      <w:r w:rsidR="00380F3E">
        <w:rPr>
          <w:rFonts w:ascii="Times New Roman" w:eastAsia="Times New Roman" w:hAnsi="Times New Roman" w:cs="Times New Roman"/>
          <w:sz w:val="22"/>
          <w:szCs w:val="22"/>
        </w:rPr>
        <w:t xml:space="preserve">) </w:t>
      </w:r>
      <w:r w:rsidR="009944C8" w:rsidRPr="00E3014D">
        <w:rPr>
          <w:rFonts w:ascii="Times New Roman" w:eastAsia="Times New Roman" w:hAnsi="Times New Roman" w:cs="Times New Roman"/>
          <w:sz w:val="22"/>
          <w:szCs w:val="22"/>
        </w:rPr>
        <w:t xml:space="preserve">is used as a metric of distance on the </w:t>
      </w:r>
      <w:r w:rsidR="009E420A">
        <w:rPr>
          <w:rFonts w:ascii="Times New Roman" w:eastAsia="Times New Roman" w:hAnsi="Times New Roman" w:cs="Times New Roman"/>
          <w:sz w:val="22"/>
          <w:szCs w:val="22"/>
        </w:rPr>
        <w:t>simplex</w:t>
      </w:r>
      <w:r w:rsidR="009944C8" w:rsidRPr="00E3014D">
        <w:rPr>
          <w:rFonts w:ascii="Times New Roman" w:eastAsia="Times New Roman" w:hAnsi="Times New Roman" w:cs="Times New Roman"/>
          <w:sz w:val="22"/>
          <w:szCs w:val="22"/>
        </w:rPr>
        <w:t xml:space="preserve"> space, it can be further shown that the compositional mean minimizes the “Aitchison distance” between all data points.</w:t>
      </w:r>
    </w:p>
    <w:p w14:paraId="54551E28" w14:textId="6072D9CB" w:rsidR="008C0D60" w:rsidRPr="00706D39" w:rsidRDefault="008C0D60" w:rsidP="00C12B58">
      <w:pPr>
        <w:pStyle w:val="ListParagraph"/>
        <w:ind w:left="0"/>
        <w:rPr>
          <w:rFonts w:ascii="Times New Roman" w:hAnsi="Times New Roman" w:cs="Times New Roman"/>
          <w:sz w:val="22"/>
          <w:szCs w:val="22"/>
        </w:rPr>
      </w:pPr>
    </w:p>
    <w:p w14:paraId="3ACFC8DB" w14:textId="09602D83" w:rsidR="00090FBD" w:rsidRDefault="00090FBD" w:rsidP="00090FBD">
      <w:pPr>
        <w:pStyle w:val="ListParagraph"/>
        <w:rPr>
          <w:rFonts w:ascii="Times New Roman" w:hAnsi="Times New Roman" w:cs="Times New Roman"/>
          <w:b/>
          <w:bCs/>
          <w:sz w:val="22"/>
          <w:szCs w:val="22"/>
        </w:rPr>
      </w:pPr>
    </w:p>
    <w:p w14:paraId="28739FEC" w14:textId="77777777" w:rsidR="00090FBD" w:rsidRDefault="00090FBD" w:rsidP="00090FBD">
      <w:pPr>
        <w:pStyle w:val="ListParagraph"/>
        <w:rPr>
          <w:rFonts w:ascii="Times New Roman" w:hAnsi="Times New Roman" w:cs="Times New Roman"/>
          <w:b/>
          <w:bCs/>
          <w:sz w:val="22"/>
          <w:szCs w:val="22"/>
        </w:rPr>
      </w:pPr>
    </w:p>
    <w:p w14:paraId="758DAD4B" w14:textId="79FD5C8B" w:rsidR="00A316A7" w:rsidRPr="00C12B58" w:rsidRDefault="00E3014D" w:rsidP="00C12B58">
      <w:pPr>
        <w:rPr>
          <w:rFonts w:ascii="Times New Roman" w:hAnsi="Times New Roman" w:cs="Times New Roman"/>
          <w:b/>
          <w:bCs/>
          <w:sz w:val="22"/>
          <w:szCs w:val="22"/>
        </w:rPr>
      </w:pPr>
      <w:r>
        <w:rPr>
          <w:rFonts w:ascii="Times New Roman" w:hAnsi="Times New Roman" w:cs="Times New Roman"/>
          <w:b/>
          <w:bCs/>
          <w:sz w:val="22"/>
          <w:szCs w:val="22"/>
        </w:rPr>
        <w:t>A</w:t>
      </w:r>
      <w:r w:rsidR="00B623F3">
        <w:rPr>
          <w:rFonts w:ascii="Times New Roman" w:hAnsi="Times New Roman" w:cs="Times New Roman"/>
          <w:b/>
          <w:bCs/>
          <w:sz w:val="22"/>
          <w:szCs w:val="22"/>
        </w:rPr>
        <w:t>1</w:t>
      </w:r>
      <w:r>
        <w:rPr>
          <w:rFonts w:ascii="Times New Roman" w:hAnsi="Times New Roman" w:cs="Times New Roman"/>
          <w:b/>
          <w:bCs/>
          <w:sz w:val="22"/>
          <w:szCs w:val="22"/>
        </w:rPr>
        <w:t xml:space="preserve">.2 </w:t>
      </w:r>
      <w:r w:rsidR="00104B1B">
        <w:rPr>
          <w:rFonts w:ascii="Times New Roman" w:eastAsia="Times New Roman" w:hAnsi="Times New Roman" w:cs="Times New Roman"/>
          <w:b/>
          <w:bCs/>
          <w:sz w:val="22"/>
          <w:szCs w:val="22"/>
        </w:rPr>
        <w:t>S</w:t>
      </w:r>
      <w:r w:rsidR="000D573A" w:rsidRPr="00C12B58">
        <w:rPr>
          <w:rFonts w:ascii="Times New Roman" w:eastAsia="Times New Roman" w:hAnsi="Times New Roman" w:cs="Times New Roman"/>
          <w:b/>
          <w:bCs/>
          <w:sz w:val="22"/>
          <w:szCs w:val="22"/>
        </w:rPr>
        <w:t xml:space="preserve">equential binary partition </w:t>
      </w:r>
      <w:r w:rsidR="00B623F3" w:rsidRPr="00C12B58">
        <w:rPr>
          <w:rFonts w:ascii="Times New Roman" w:eastAsia="Times New Roman" w:hAnsi="Times New Roman" w:cs="Times New Roman"/>
          <w:b/>
          <w:bCs/>
          <w:sz w:val="22"/>
          <w:szCs w:val="22"/>
        </w:rPr>
        <w:t xml:space="preserve">procedure </w:t>
      </w:r>
      <w:r w:rsidR="000D573A" w:rsidRPr="00C12B58">
        <w:rPr>
          <w:rFonts w:ascii="Times New Roman" w:eastAsia="Times New Roman" w:hAnsi="Times New Roman" w:cs="Times New Roman"/>
          <w:b/>
          <w:bCs/>
          <w:sz w:val="22"/>
          <w:szCs w:val="22"/>
        </w:rPr>
        <w:t xml:space="preserve">to create </w:t>
      </w:r>
      <w:proofErr w:type="spellStart"/>
      <w:r w:rsidR="000D573A" w:rsidRPr="00C12B58">
        <w:rPr>
          <w:rFonts w:ascii="Times New Roman" w:eastAsia="Times New Roman" w:hAnsi="Times New Roman" w:cs="Times New Roman"/>
          <w:b/>
          <w:bCs/>
          <w:sz w:val="22"/>
          <w:szCs w:val="22"/>
        </w:rPr>
        <w:t>ilr</w:t>
      </w:r>
      <w:proofErr w:type="spellEnd"/>
      <w:r w:rsidR="00104B1B">
        <w:rPr>
          <w:rFonts w:ascii="Times New Roman" w:eastAsia="Times New Roman" w:hAnsi="Times New Roman" w:cs="Times New Roman"/>
          <w:b/>
          <w:bCs/>
          <w:sz w:val="22"/>
          <w:szCs w:val="22"/>
        </w:rPr>
        <w:t>-</w:t>
      </w:r>
      <w:r w:rsidR="000D573A" w:rsidRPr="00C12B58">
        <w:rPr>
          <w:rFonts w:ascii="Times New Roman" w:eastAsia="Times New Roman" w:hAnsi="Times New Roman" w:cs="Times New Roman"/>
          <w:b/>
          <w:bCs/>
          <w:sz w:val="22"/>
          <w:szCs w:val="22"/>
        </w:rPr>
        <w:t>coordinates</w:t>
      </w:r>
      <w:r w:rsidR="004A4501" w:rsidRPr="00C12B58">
        <w:rPr>
          <w:rFonts w:ascii="Times New Roman" w:eastAsia="Times New Roman" w:hAnsi="Times New Roman" w:cs="Times New Roman"/>
          <w:b/>
          <w:bCs/>
          <w:sz w:val="22"/>
          <w:szCs w:val="22"/>
        </w:rPr>
        <w:t xml:space="preserve"> and example</w:t>
      </w:r>
      <w:r w:rsidR="00B623F3" w:rsidRPr="00C12B58">
        <w:rPr>
          <w:rFonts w:ascii="Times New Roman" w:eastAsia="Times New Roman" w:hAnsi="Times New Roman" w:cs="Times New Roman"/>
          <w:b/>
          <w:bCs/>
          <w:sz w:val="22"/>
          <w:szCs w:val="22"/>
        </w:rPr>
        <w:t>s</w:t>
      </w:r>
    </w:p>
    <w:p w14:paraId="3CDB9FD1" w14:textId="77777777" w:rsidR="00B02C39" w:rsidRPr="00706D39" w:rsidRDefault="00B02C39" w:rsidP="00B02C39">
      <w:pPr>
        <w:pStyle w:val="ListParagraph"/>
        <w:rPr>
          <w:rFonts w:ascii="Times New Roman" w:hAnsi="Times New Roman" w:cs="Times New Roman"/>
          <w:b/>
          <w:bCs/>
          <w:sz w:val="22"/>
          <w:szCs w:val="22"/>
        </w:rPr>
      </w:pPr>
    </w:p>
    <w:p w14:paraId="5860B6CC" w14:textId="2BB42490" w:rsidR="004A4501" w:rsidRDefault="000D573A" w:rsidP="00C12B58">
      <w:pPr>
        <w:pStyle w:val="ListParagraph"/>
        <w:ind w:left="0"/>
        <w:rPr>
          <w:rFonts w:ascii="Times New Roman" w:eastAsia="Times New Roman" w:hAnsi="Times New Roman" w:cs="Times New Roman"/>
          <w:sz w:val="22"/>
          <w:szCs w:val="22"/>
        </w:rPr>
      </w:pPr>
      <w:r w:rsidRPr="00706D39">
        <w:rPr>
          <w:rFonts w:ascii="Times New Roman" w:eastAsia="Times New Roman" w:hAnsi="Times New Roman" w:cs="Times New Roman"/>
          <w:sz w:val="22"/>
          <w:szCs w:val="22"/>
        </w:rPr>
        <w:t xml:space="preserve">The </w:t>
      </w:r>
      <w:r w:rsidR="00B02C39" w:rsidRPr="00706D39">
        <w:rPr>
          <w:rFonts w:ascii="Times New Roman" w:eastAsia="Times New Roman" w:hAnsi="Times New Roman" w:cs="Times New Roman"/>
          <w:sz w:val="22"/>
          <w:szCs w:val="22"/>
        </w:rPr>
        <w:t xml:space="preserve">sequential binary partition process </w:t>
      </w:r>
      <w:r w:rsidRPr="00706D39">
        <w:rPr>
          <w:rFonts w:ascii="Times New Roman" w:eastAsia="Times New Roman" w:hAnsi="Times New Roman" w:cs="Times New Roman"/>
          <w:sz w:val="22"/>
          <w:szCs w:val="22"/>
        </w:rPr>
        <w:t xml:space="preserve">(SBP) </w:t>
      </w:r>
      <w:r w:rsidR="00B02C39" w:rsidRPr="00706D39">
        <w:rPr>
          <w:rFonts w:ascii="Times New Roman" w:eastAsia="Times New Roman" w:hAnsi="Times New Roman" w:cs="Times New Roman"/>
          <w:sz w:val="22"/>
          <w:szCs w:val="22"/>
        </w:rPr>
        <w:t>(</w:t>
      </w:r>
      <w:proofErr w:type="spellStart"/>
      <w:r w:rsidR="00B02C39" w:rsidRPr="00706D39">
        <w:rPr>
          <w:rFonts w:ascii="Times New Roman" w:eastAsia="Times New Roman" w:hAnsi="Times New Roman" w:cs="Times New Roman"/>
          <w:sz w:val="22"/>
          <w:szCs w:val="22"/>
        </w:rPr>
        <w:t>Egozcue</w:t>
      </w:r>
      <w:proofErr w:type="spellEnd"/>
      <w:r w:rsidR="00953278">
        <w:rPr>
          <w:rFonts w:ascii="Times New Roman" w:eastAsia="Times New Roman" w:hAnsi="Times New Roman" w:cs="Times New Roman"/>
          <w:sz w:val="22"/>
          <w:szCs w:val="22"/>
        </w:rPr>
        <w:t xml:space="preserve"> et al</w:t>
      </w:r>
      <w:r w:rsidR="00C9378C">
        <w:rPr>
          <w:rFonts w:ascii="Times New Roman" w:eastAsia="Times New Roman" w:hAnsi="Times New Roman" w:cs="Times New Roman"/>
          <w:sz w:val="22"/>
          <w:szCs w:val="22"/>
        </w:rPr>
        <w:t>.</w:t>
      </w:r>
      <w:r w:rsidR="00B02C39" w:rsidRPr="00706D39">
        <w:rPr>
          <w:rFonts w:ascii="Times New Roman" w:eastAsia="Times New Roman" w:hAnsi="Times New Roman" w:cs="Times New Roman"/>
          <w:sz w:val="22"/>
          <w:szCs w:val="22"/>
        </w:rPr>
        <w:t>, 2005)</w:t>
      </w:r>
      <w:r w:rsidRPr="00706D39">
        <w:rPr>
          <w:rFonts w:ascii="Times New Roman" w:eastAsia="Times New Roman" w:hAnsi="Times New Roman" w:cs="Times New Roman"/>
          <w:sz w:val="22"/>
          <w:szCs w:val="22"/>
        </w:rPr>
        <w:t xml:space="preserve"> makes it easy to create </w:t>
      </w:r>
      <w:proofErr w:type="spellStart"/>
      <w:r w:rsidRPr="00C12B58">
        <w:rPr>
          <w:rFonts w:ascii="Times New Roman" w:eastAsia="Times New Roman" w:hAnsi="Times New Roman" w:cs="Times New Roman"/>
          <w:i/>
          <w:iCs/>
          <w:sz w:val="22"/>
          <w:szCs w:val="22"/>
        </w:rPr>
        <w:t>ilr</w:t>
      </w:r>
      <w:proofErr w:type="spellEnd"/>
      <w:r w:rsidR="000959A1">
        <w:rPr>
          <w:rFonts w:ascii="Times New Roman" w:eastAsia="Times New Roman" w:hAnsi="Times New Roman" w:cs="Times New Roman"/>
          <w:sz w:val="22"/>
          <w:szCs w:val="22"/>
        </w:rPr>
        <w:t>-</w:t>
      </w:r>
      <w:r w:rsidRPr="00706D39">
        <w:rPr>
          <w:rFonts w:ascii="Times New Roman" w:eastAsia="Times New Roman" w:hAnsi="Times New Roman" w:cs="Times New Roman"/>
          <w:sz w:val="22"/>
          <w:szCs w:val="22"/>
        </w:rPr>
        <w:t>coordinates</w:t>
      </w:r>
      <w:r w:rsidR="00B02C39" w:rsidRPr="00706D39">
        <w:rPr>
          <w:rFonts w:ascii="Times New Roman" w:eastAsia="Times New Roman" w:hAnsi="Times New Roman" w:cs="Times New Roman"/>
          <w:sz w:val="22"/>
          <w:szCs w:val="22"/>
        </w:rPr>
        <w:t xml:space="preserve">. In the first step of the </w:t>
      </w:r>
      <w:r w:rsidR="009817E9">
        <w:rPr>
          <w:rFonts w:ascii="Times New Roman" w:eastAsia="Times New Roman" w:hAnsi="Times New Roman" w:cs="Times New Roman"/>
          <w:sz w:val="22"/>
          <w:szCs w:val="22"/>
        </w:rPr>
        <w:t>process</w:t>
      </w:r>
      <w:r w:rsidR="00B02C39" w:rsidRPr="00706D39">
        <w:rPr>
          <w:rFonts w:ascii="Times New Roman" w:eastAsia="Times New Roman" w:hAnsi="Times New Roman" w:cs="Times New Roman"/>
          <w:sz w:val="22"/>
          <w:szCs w:val="22"/>
        </w:rPr>
        <w:t xml:space="preserve">, all parts are split into two groups and a coordinate is defined to be the log-ratio between the geometric mean of the two groups. In the following steps, each group in the previous ratio, is in turn split into two groups and the log-ratio between the geometric mean of the two groups is another coordinate, and the process continues until the two groups in the ratio each have a single component. A typical </w:t>
      </w:r>
      <w:proofErr w:type="spellStart"/>
      <w:r w:rsidR="00B02C39" w:rsidRPr="00C12B58">
        <w:rPr>
          <w:rFonts w:ascii="Times New Roman" w:eastAsia="Times New Roman" w:hAnsi="Times New Roman" w:cs="Times New Roman"/>
          <w:i/>
          <w:iCs/>
          <w:sz w:val="22"/>
          <w:szCs w:val="22"/>
        </w:rPr>
        <w:t>ilr</w:t>
      </w:r>
      <w:proofErr w:type="spellEnd"/>
      <w:r w:rsidR="00B02C39" w:rsidRPr="00706D39">
        <w:rPr>
          <w:rFonts w:ascii="Times New Roman" w:eastAsia="Times New Roman" w:hAnsi="Times New Roman" w:cs="Times New Roman"/>
          <w:sz w:val="22"/>
          <w:szCs w:val="22"/>
        </w:rPr>
        <w:t xml:space="preserve">-transformation for 24HAC keeps a single behavior in the numerator at each step, as shown </w:t>
      </w:r>
      <w:r w:rsidRPr="00706D39">
        <w:rPr>
          <w:rFonts w:ascii="Times New Roman" w:eastAsia="Times New Roman" w:hAnsi="Times New Roman" w:cs="Times New Roman"/>
          <w:sz w:val="22"/>
          <w:szCs w:val="22"/>
        </w:rPr>
        <w:t xml:space="preserve">in the </w:t>
      </w:r>
      <w:r w:rsidR="001002E5" w:rsidRPr="00706D39">
        <w:rPr>
          <w:rFonts w:ascii="Times New Roman" w:eastAsia="Times New Roman" w:hAnsi="Times New Roman" w:cs="Times New Roman"/>
          <w:sz w:val="22"/>
          <w:szCs w:val="22"/>
        </w:rPr>
        <w:t>example</w:t>
      </w:r>
      <w:r w:rsidR="008F2C57" w:rsidRPr="00706D39">
        <w:rPr>
          <w:rFonts w:ascii="Times New Roman" w:eastAsia="Times New Roman" w:hAnsi="Times New Roman" w:cs="Times New Roman"/>
          <w:sz w:val="22"/>
          <w:szCs w:val="22"/>
        </w:rPr>
        <w:t xml:space="preserve"> (equation </w:t>
      </w:r>
      <w:r w:rsidR="00255EC2">
        <w:rPr>
          <w:rFonts w:ascii="Times New Roman" w:eastAsia="Times New Roman" w:hAnsi="Times New Roman" w:cs="Times New Roman"/>
          <w:sz w:val="22"/>
          <w:szCs w:val="22"/>
        </w:rPr>
        <w:t>2</w:t>
      </w:r>
      <w:r w:rsidR="008F2C57" w:rsidRPr="00706D39">
        <w:rPr>
          <w:rFonts w:ascii="Times New Roman" w:eastAsia="Times New Roman" w:hAnsi="Times New Roman" w:cs="Times New Roman"/>
          <w:sz w:val="22"/>
          <w:szCs w:val="22"/>
        </w:rPr>
        <w:t xml:space="preserve">) in </w:t>
      </w:r>
      <w:r w:rsidRPr="00706D39">
        <w:rPr>
          <w:rFonts w:ascii="Times New Roman" w:eastAsia="Times New Roman" w:hAnsi="Times New Roman" w:cs="Times New Roman"/>
          <w:sz w:val="22"/>
          <w:szCs w:val="22"/>
        </w:rPr>
        <w:t>main text</w:t>
      </w:r>
      <w:r w:rsidR="00180B81" w:rsidRPr="00706D39">
        <w:rPr>
          <w:rFonts w:ascii="Times New Roman" w:eastAsia="Times New Roman" w:hAnsi="Times New Roman" w:cs="Times New Roman"/>
          <w:sz w:val="22"/>
          <w:szCs w:val="22"/>
        </w:rPr>
        <w:t>.</w:t>
      </w:r>
      <w:r w:rsidR="00043A1D">
        <w:rPr>
          <w:rFonts w:ascii="Times New Roman" w:eastAsia="Times New Roman" w:hAnsi="Times New Roman" w:cs="Times New Roman"/>
          <w:sz w:val="22"/>
          <w:szCs w:val="22"/>
        </w:rPr>
        <w:t xml:space="preserve"> This process can be visualized as the table below.</w:t>
      </w:r>
    </w:p>
    <w:p w14:paraId="3A778FA8" w14:textId="77777777" w:rsidR="00981800" w:rsidRDefault="00981800" w:rsidP="00C12B58">
      <w:pPr>
        <w:pStyle w:val="ListParagraph"/>
        <w:ind w:left="0"/>
        <w:rPr>
          <w:rFonts w:ascii="Times New Roman" w:eastAsia="Times New Roman" w:hAnsi="Times New Roman" w:cs="Times New Roman"/>
          <w:sz w:val="22"/>
          <w:szCs w:val="22"/>
        </w:rPr>
      </w:pP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1285"/>
        <w:gridCol w:w="1216"/>
        <w:gridCol w:w="1252"/>
        <w:gridCol w:w="1237"/>
        <w:gridCol w:w="1250"/>
        <w:gridCol w:w="1194"/>
        <w:gridCol w:w="1196"/>
      </w:tblGrid>
      <w:tr w:rsidR="00043A1D" w14:paraId="1F97F3B9" w14:textId="77777777" w:rsidTr="00C12B58">
        <w:tc>
          <w:tcPr>
            <w:tcW w:w="1285" w:type="dxa"/>
          </w:tcPr>
          <w:p w14:paraId="60F98BA2" w14:textId="2DCE37CB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lastRenderedPageBreak/>
              <w:t>Level of partition</w:t>
            </w:r>
          </w:p>
        </w:tc>
        <w:tc>
          <w:tcPr>
            <w:tcW w:w="1216" w:type="dxa"/>
          </w:tcPr>
          <w:p w14:paraId="606EC048" w14:textId="41C812A5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Sit</w:t>
            </w:r>
          </w:p>
        </w:tc>
        <w:tc>
          <w:tcPr>
            <w:tcW w:w="1252" w:type="dxa"/>
          </w:tcPr>
          <w:p w14:paraId="13D382B8" w14:textId="421F8D60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Stand</w:t>
            </w:r>
          </w:p>
        </w:tc>
        <w:tc>
          <w:tcPr>
            <w:tcW w:w="1237" w:type="dxa"/>
          </w:tcPr>
          <w:p w14:paraId="344A8A49" w14:textId="00CDB680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Step</w:t>
            </w:r>
          </w:p>
        </w:tc>
        <w:tc>
          <w:tcPr>
            <w:tcW w:w="1250" w:type="dxa"/>
          </w:tcPr>
          <w:p w14:paraId="2AA7EA43" w14:textId="4F5FD93A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Sleep</w:t>
            </w:r>
          </w:p>
        </w:tc>
        <w:tc>
          <w:tcPr>
            <w:tcW w:w="1194" w:type="dxa"/>
          </w:tcPr>
          <w:p w14:paraId="06D2DAB8" w14:textId="2B1D6634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r</w:t>
            </w:r>
          </w:p>
        </w:tc>
        <w:tc>
          <w:tcPr>
            <w:tcW w:w="1196" w:type="dxa"/>
          </w:tcPr>
          <w:p w14:paraId="621D782B" w14:textId="74E8CFDA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s</w:t>
            </w:r>
          </w:p>
        </w:tc>
      </w:tr>
      <w:tr w:rsidR="00043A1D" w14:paraId="79412BC3" w14:textId="77777777" w:rsidTr="00C12B58">
        <w:tc>
          <w:tcPr>
            <w:tcW w:w="1285" w:type="dxa"/>
          </w:tcPr>
          <w:p w14:paraId="236DBB7A" w14:textId="5B3F3BCA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1</w:t>
            </w:r>
          </w:p>
        </w:tc>
        <w:tc>
          <w:tcPr>
            <w:tcW w:w="1216" w:type="dxa"/>
          </w:tcPr>
          <w:p w14:paraId="43BE04CC" w14:textId="796CA18D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+</w:t>
            </w:r>
          </w:p>
        </w:tc>
        <w:tc>
          <w:tcPr>
            <w:tcW w:w="1252" w:type="dxa"/>
          </w:tcPr>
          <w:p w14:paraId="6BCAD8E7" w14:textId="577E8B8B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-</w:t>
            </w:r>
          </w:p>
        </w:tc>
        <w:tc>
          <w:tcPr>
            <w:tcW w:w="1237" w:type="dxa"/>
          </w:tcPr>
          <w:p w14:paraId="5FF00B1B" w14:textId="2CBC2DF0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-</w:t>
            </w:r>
          </w:p>
        </w:tc>
        <w:tc>
          <w:tcPr>
            <w:tcW w:w="1250" w:type="dxa"/>
          </w:tcPr>
          <w:p w14:paraId="16E6E7F3" w14:textId="4A3B0CE1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-</w:t>
            </w:r>
          </w:p>
        </w:tc>
        <w:tc>
          <w:tcPr>
            <w:tcW w:w="1194" w:type="dxa"/>
          </w:tcPr>
          <w:p w14:paraId="335D004A" w14:textId="60E09696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1</w:t>
            </w:r>
          </w:p>
        </w:tc>
        <w:tc>
          <w:tcPr>
            <w:tcW w:w="1196" w:type="dxa"/>
          </w:tcPr>
          <w:p w14:paraId="11E0D467" w14:textId="22FDD9AD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3</w:t>
            </w:r>
          </w:p>
        </w:tc>
      </w:tr>
      <w:tr w:rsidR="00043A1D" w14:paraId="14206B55" w14:textId="77777777" w:rsidTr="00C12B58">
        <w:tc>
          <w:tcPr>
            <w:tcW w:w="1285" w:type="dxa"/>
          </w:tcPr>
          <w:p w14:paraId="5438C875" w14:textId="23E59471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2</w:t>
            </w:r>
          </w:p>
        </w:tc>
        <w:tc>
          <w:tcPr>
            <w:tcW w:w="1216" w:type="dxa"/>
          </w:tcPr>
          <w:p w14:paraId="216F0AA5" w14:textId="77777777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</w:p>
        </w:tc>
        <w:tc>
          <w:tcPr>
            <w:tcW w:w="1252" w:type="dxa"/>
          </w:tcPr>
          <w:p w14:paraId="3BF82320" w14:textId="5669F286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+</w:t>
            </w:r>
          </w:p>
        </w:tc>
        <w:tc>
          <w:tcPr>
            <w:tcW w:w="1237" w:type="dxa"/>
          </w:tcPr>
          <w:p w14:paraId="39684B88" w14:textId="3989CFE7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-</w:t>
            </w:r>
          </w:p>
        </w:tc>
        <w:tc>
          <w:tcPr>
            <w:tcW w:w="1250" w:type="dxa"/>
          </w:tcPr>
          <w:p w14:paraId="71267021" w14:textId="76F9A6DC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-</w:t>
            </w:r>
          </w:p>
        </w:tc>
        <w:tc>
          <w:tcPr>
            <w:tcW w:w="1194" w:type="dxa"/>
          </w:tcPr>
          <w:p w14:paraId="6AA88604" w14:textId="7F948BE0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1</w:t>
            </w:r>
          </w:p>
        </w:tc>
        <w:tc>
          <w:tcPr>
            <w:tcW w:w="1196" w:type="dxa"/>
          </w:tcPr>
          <w:p w14:paraId="5E2A342C" w14:textId="00C6FBE7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2</w:t>
            </w:r>
          </w:p>
        </w:tc>
      </w:tr>
      <w:tr w:rsidR="00043A1D" w14:paraId="0091CFFF" w14:textId="77777777" w:rsidTr="00C12B58">
        <w:tc>
          <w:tcPr>
            <w:tcW w:w="1285" w:type="dxa"/>
          </w:tcPr>
          <w:p w14:paraId="3AC24C35" w14:textId="397C87A5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3</w:t>
            </w:r>
          </w:p>
        </w:tc>
        <w:tc>
          <w:tcPr>
            <w:tcW w:w="1216" w:type="dxa"/>
          </w:tcPr>
          <w:p w14:paraId="4AF26D29" w14:textId="77777777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</w:p>
        </w:tc>
        <w:tc>
          <w:tcPr>
            <w:tcW w:w="1252" w:type="dxa"/>
          </w:tcPr>
          <w:p w14:paraId="5152AAEA" w14:textId="77777777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</w:p>
        </w:tc>
        <w:tc>
          <w:tcPr>
            <w:tcW w:w="1237" w:type="dxa"/>
          </w:tcPr>
          <w:p w14:paraId="6B73B7DC" w14:textId="62832CDF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+</w:t>
            </w:r>
          </w:p>
        </w:tc>
        <w:tc>
          <w:tcPr>
            <w:tcW w:w="1250" w:type="dxa"/>
          </w:tcPr>
          <w:p w14:paraId="51615F7E" w14:textId="5D5D5707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-</w:t>
            </w:r>
          </w:p>
        </w:tc>
        <w:tc>
          <w:tcPr>
            <w:tcW w:w="1194" w:type="dxa"/>
          </w:tcPr>
          <w:p w14:paraId="1F994642" w14:textId="6CBA7334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1</w:t>
            </w:r>
          </w:p>
        </w:tc>
        <w:tc>
          <w:tcPr>
            <w:tcW w:w="1196" w:type="dxa"/>
          </w:tcPr>
          <w:p w14:paraId="56291184" w14:textId="47E28B20" w:rsidR="00043A1D" w:rsidRDefault="00043A1D" w:rsidP="00E427B4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1</w:t>
            </w:r>
          </w:p>
        </w:tc>
      </w:tr>
    </w:tbl>
    <w:p w14:paraId="6EDEBDE7" w14:textId="0F2C5305" w:rsidR="00043A1D" w:rsidRPr="00706D39" w:rsidRDefault="00043A1D" w:rsidP="00C12B58">
      <w:pPr>
        <w:pStyle w:val="ListParagraph"/>
        <w:ind w:left="0"/>
        <w:rPr>
          <w:rFonts w:ascii="Times New Roman" w:eastAsia="Times New Roman" w:hAnsi="Times New Roman" w:cs="Times New Roman"/>
          <w:sz w:val="22"/>
          <w:szCs w:val="22"/>
        </w:rPr>
      </w:pPr>
      <w:r>
        <w:rPr>
          <w:rFonts w:ascii="Times New Roman" w:eastAsia="Times New Roman" w:hAnsi="Times New Roman" w:cs="Times New Roman"/>
          <w:sz w:val="22"/>
          <w:szCs w:val="22"/>
        </w:rPr>
        <w:t>r: the size of numerator group (labelled as “+”); s: the size of denominator group (labelled as “-”)</w:t>
      </w:r>
    </w:p>
    <w:p w14:paraId="01C9AE12" w14:textId="3FA42917" w:rsidR="004A4501" w:rsidRDefault="004A4501" w:rsidP="00C12B58">
      <w:pPr>
        <w:pStyle w:val="ListParagraph"/>
        <w:ind w:left="0"/>
        <w:rPr>
          <w:rFonts w:ascii="Times New Roman" w:eastAsia="Times New Roman" w:hAnsi="Times New Roman" w:cs="Times New Roman"/>
          <w:sz w:val="22"/>
          <w:szCs w:val="22"/>
        </w:rPr>
      </w:pPr>
    </w:p>
    <w:p w14:paraId="17C9279B" w14:textId="45605FE3" w:rsidR="00043A1D" w:rsidRDefault="00043A1D" w:rsidP="00C12B58">
      <w:pPr>
        <w:pStyle w:val="ListParagraph"/>
        <w:ind w:left="0"/>
        <w:rPr>
          <w:rFonts w:ascii="Times New Roman" w:eastAsia="Times New Roman" w:hAnsi="Times New Roman" w:cs="Times New Roman"/>
          <w:sz w:val="22"/>
          <w:szCs w:val="22"/>
        </w:rPr>
      </w:pPr>
      <w:r>
        <w:rPr>
          <w:rFonts w:ascii="Times New Roman" w:eastAsia="Times New Roman" w:hAnsi="Times New Roman" w:cs="Times New Roman"/>
          <w:sz w:val="22"/>
          <w:szCs w:val="22"/>
        </w:rPr>
        <w:t xml:space="preserve">The formula to calculate the </w:t>
      </w:r>
      <w:proofErr w:type="spellStart"/>
      <w:r w:rsidRPr="00C12B58">
        <w:rPr>
          <w:rFonts w:ascii="Times New Roman" w:eastAsia="Times New Roman" w:hAnsi="Times New Roman" w:cs="Times New Roman"/>
          <w:i/>
          <w:iCs/>
          <w:sz w:val="22"/>
          <w:szCs w:val="22"/>
        </w:rPr>
        <w:t>ilr</w:t>
      </w:r>
      <w:proofErr w:type="spellEnd"/>
      <w:r w:rsidR="009F3BAE">
        <w:rPr>
          <w:rFonts w:ascii="Times New Roman" w:eastAsia="Times New Roman" w:hAnsi="Times New Roman" w:cs="Times New Roman"/>
          <w:sz w:val="22"/>
          <w:szCs w:val="22"/>
        </w:rPr>
        <w:t>-</w:t>
      </w:r>
      <w:r>
        <w:rPr>
          <w:rFonts w:ascii="Times New Roman" w:eastAsia="Times New Roman" w:hAnsi="Times New Roman" w:cs="Times New Roman"/>
          <w:sz w:val="22"/>
          <w:szCs w:val="22"/>
        </w:rPr>
        <w:t xml:space="preserve">coordinate resulted from each level of </w:t>
      </w:r>
      <w:r w:rsidR="00AF3FCA">
        <w:rPr>
          <w:rFonts w:ascii="Times New Roman" w:eastAsia="Times New Roman" w:hAnsi="Times New Roman" w:cs="Times New Roman"/>
          <w:sz w:val="22"/>
          <w:szCs w:val="22"/>
        </w:rPr>
        <w:t>partition</w:t>
      </w:r>
      <w:r>
        <w:rPr>
          <w:rFonts w:ascii="Times New Roman" w:eastAsia="Times New Roman" w:hAnsi="Times New Roman" w:cs="Times New Roman"/>
          <w:sz w:val="22"/>
          <w:szCs w:val="22"/>
        </w:rPr>
        <w:t xml:space="preserve"> is </w:t>
      </w:r>
      <m:oMath>
        <m:r>
          <w:rPr>
            <w:rFonts w:ascii="Cambria Math" w:eastAsia="Times New Roman" w:hAnsi="Cambria Math" w:cs="Times New Roman"/>
            <w:sz w:val="22"/>
            <w:szCs w:val="22"/>
          </w:rPr>
          <m:t xml:space="preserve">z= </m:t>
        </m:r>
        <m:rad>
          <m:radPr>
            <m:degHide m:val="1"/>
            <m:ctrlPr>
              <w:rPr>
                <w:rFonts w:ascii="Cambria Math" w:eastAsia="Times New Roman" w:hAnsi="Cambria Math" w:cs="Times New Roman"/>
                <w:i/>
                <w:sz w:val="22"/>
                <w:szCs w:val="22"/>
              </w:rPr>
            </m:ctrlPr>
          </m:radPr>
          <m:deg/>
          <m:e>
            <m:f>
              <m:fPr>
                <m:ctrlPr>
                  <w:rPr>
                    <w:rFonts w:ascii="Cambria Math" w:eastAsia="Times New Roman" w:hAnsi="Cambria Math" w:cs="Times New Roman"/>
                    <w:i/>
                    <w:sz w:val="22"/>
                    <w:szCs w:val="22"/>
                  </w:rPr>
                </m:ctrlPr>
              </m:fPr>
              <m:num>
                <m:r>
                  <w:rPr>
                    <w:rFonts w:ascii="Cambria Math" w:eastAsia="Times New Roman" w:hAnsi="Cambria Math" w:cs="Times New Roman"/>
                    <w:sz w:val="22"/>
                    <w:szCs w:val="22"/>
                  </w:rPr>
                  <m:t>rs</m:t>
                </m:r>
              </m:num>
              <m:den>
                <m:r>
                  <w:rPr>
                    <w:rFonts w:ascii="Cambria Math" w:eastAsia="Times New Roman" w:hAnsi="Cambria Math" w:cs="Times New Roman"/>
                    <w:sz w:val="22"/>
                    <w:szCs w:val="22"/>
                  </w:rPr>
                  <m:t>r+s</m:t>
                </m:r>
              </m:den>
            </m:f>
          </m:e>
        </m:rad>
        <m:r>
          <m:rPr>
            <m:sty m:val="p"/>
          </m:rPr>
          <w:rPr>
            <w:rFonts w:ascii="Cambria Math" w:eastAsia="Times New Roman" w:hAnsi="Cambria Math" w:cs="Times New Roman"/>
            <w:sz w:val="22"/>
            <w:szCs w:val="22"/>
          </w:rPr>
          <m:t>ln⁡</m:t>
        </m:r>
        <m:r>
          <w:rPr>
            <w:rFonts w:ascii="Cambria Math" w:eastAsia="Times New Roman" w:hAnsi="Cambria Math" w:cs="Times New Roman"/>
            <w:sz w:val="22"/>
            <w:szCs w:val="22"/>
          </w:rPr>
          <m:t>(</m:t>
        </m:r>
        <m:f>
          <m:fPr>
            <m:ctrlPr>
              <w:rPr>
                <w:rFonts w:ascii="Cambria Math" w:eastAsia="Times New Roman" w:hAnsi="Cambria Math" w:cs="Times New Roman"/>
                <w:i/>
                <w:sz w:val="22"/>
                <w:szCs w:val="22"/>
              </w:rPr>
            </m:ctrlPr>
          </m:fPr>
          <m:num>
            <m:r>
              <w:rPr>
                <w:rFonts w:ascii="Cambria Math" w:eastAsia="Times New Roman" w:hAnsi="Cambria Math" w:cs="Times New Roman"/>
                <w:sz w:val="22"/>
                <w:szCs w:val="22"/>
              </w:rPr>
              <m:t>N</m:t>
            </m:r>
          </m:num>
          <m:den>
            <m:r>
              <w:rPr>
                <w:rFonts w:ascii="Cambria Math" w:eastAsia="Times New Roman" w:hAnsi="Cambria Math" w:cs="Times New Roman"/>
                <w:sz w:val="22"/>
                <w:szCs w:val="22"/>
              </w:rPr>
              <m:t>D</m:t>
            </m:r>
          </m:den>
        </m:f>
        <m:r>
          <w:rPr>
            <w:rFonts w:ascii="Cambria Math" w:eastAsia="Times New Roman" w:hAnsi="Cambria Math" w:cs="Times New Roman"/>
            <w:sz w:val="22"/>
            <w:szCs w:val="22"/>
          </w:rPr>
          <m:t>)</m:t>
        </m:r>
      </m:oMath>
      <w:r>
        <w:rPr>
          <w:rFonts w:ascii="Times New Roman" w:eastAsia="Times New Roman" w:hAnsi="Times New Roman" w:cs="Times New Roman"/>
          <w:sz w:val="22"/>
          <w:szCs w:val="22"/>
        </w:rPr>
        <w:t xml:space="preserve"> where </w:t>
      </w:r>
      <m:oMath>
        <m:r>
          <w:rPr>
            <w:rFonts w:ascii="Cambria Math" w:eastAsia="Times New Roman" w:hAnsi="Cambria Math" w:cs="Times New Roman"/>
            <w:sz w:val="22"/>
            <w:szCs w:val="22"/>
          </w:rPr>
          <m:t>N, D</m:t>
        </m:r>
      </m:oMath>
      <w:r>
        <w:rPr>
          <w:rFonts w:ascii="Times New Roman" w:eastAsia="Times New Roman" w:hAnsi="Times New Roman" w:cs="Times New Roman"/>
          <w:sz w:val="22"/>
          <w:szCs w:val="22"/>
        </w:rPr>
        <w:t xml:space="preserve"> represent, respectively, the geometric mean of the activities involved in the numerator and denominator group. </w:t>
      </w:r>
    </w:p>
    <w:p w14:paraId="17372521" w14:textId="77777777" w:rsidR="00043A1D" w:rsidRPr="00706D39" w:rsidRDefault="00043A1D" w:rsidP="00C12B58">
      <w:pPr>
        <w:pStyle w:val="ListParagraph"/>
        <w:ind w:left="0"/>
        <w:rPr>
          <w:rFonts w:ascii="Times New Roman" w:eastAsia="Times New Roman" w:hAnsi="Times New Roman" w:cs="Times New Roman"/>
          <w:sz w:val="22"/>
          <w:szCs w:val="22"/>
        </w:rPr>
      </w:pPr>
    </w:p>
    <w:p w14:paraId="49F5A9D5" w14:textId="6E990DC0" w:rsidR="00B02C39" w:rsidRPr="00706D39" w:rsidRDefault="00180B81" w:rsidP="00C12B58">
      <w:pPr>
        <w:pStyle w:val="ListParagraph"/>
        <w:ind w:left="0"/>
        <w:rPr>
          <w:rFonts w:ascii="Times New Roman" w:eastAsia="Times New Roman" w:hAnsi="Times New Roman" w:cs="Times New Roman"/>
          <w:sz w:val="22"/>
          <w:szCs w:val="22"/>
        </w:rPr>
      </w:pPr>
      <w:r w:rsidRPr="00706D39">
        <w:rPr>
          <w:rFonts w:ascii="Times New Roman" w:eastAsia="Times New Roman" w:hAnsi="Times New Roman" w:cs="Times New Roman"/>
          <w:sz w:val="22"/>
          <w:szCs w:val="22"/>
        </w:rPr>
        <w:t>Another</w:t>
      </w:r>
      <w:r w:rsidR="001002E5" w:rsidRPr="00706D39">
        <w:rPr>
          <w:rFonts w:ascii="Times New Roman" w:eastAsia="Times New Roman" w:hAnsi="Times New Roman" w:cs="Times New Roman"/>
          <w:sz w:val="22"/>
          <w:szCs w:val="22"/>
        </w:rPr>
        <w:t xml:space="preserve"> other example </w:t>
      </w:r>
      <w:r w:rsidR="00E427B4" w:rsidRPr="00706D39">
        <w:rPr>
          <w:rFonts w:ascii="Times New Roman" w:eastAsia="Times New Roman" w:hAnsi="Times New Roman" w:cs="Times New Roman"/>
          <w:sz w:val="22"/>
          <w:szCs w:val="22"/>
        </w:rPr>
        <w:t xml:space="preserve">of </w:t>
      </w:r>
      <w:proofErr w:type="spellStart"/>
      <w:r w:rsidR="00E427B4" w:rsidRPr="00C12B58">
        <w:rPr>
          <w:rFonts w:ascii="Times New Roman" w:eastAsia="Times New Roman" w:hAnsi="Times New Roman" w:cs="Times New Roman"/>
          <w:i/>
          <w:iCs/>
          <w:sz w:val="22"/>
          <w:szCs w:val="22"/>
        </w:rPr>
        <w:t>ilr</w:t>
      </w:r>
      <w:proofErr w:type="spellEnd"/>
      <w:r w:rsidR="009F3BAE">
        <w:rPr>
          <w:rFonts w:ascii="Times New Roman" w:eastAsia="Times New Roman" w:hAnsi="Times New Roman" w:cs="Times New Roman"/>
          <w:sz w:val="22"/>
          <w:szCs w:val="22"/>
        </w:rPr>
        <w:t>-</w:t>
      </w:r>
      <w:r w:rsidR="003E038D" w:rsidRPr="00706D39">
        <w:rPr>
          <w:rFonts w:ascii="Times New Roman" w:eastAsia="Times New Roman" w:hAnsi="Times New Roman" w:cs="Times New Roman"/>
          <w:sz w:val="22"/>
          <w:szCs w:val="22"/>
        </w:rPr>
        <w:t>coordinates</w:t>
      </w:r>
      <w:r w:rsidR="00E427B4" w:rsidRPr="00706D39">
        <w:rPr>
          <w:rFonts w:ascii="Times New Roman" w:eastAsia="Times New Roman" w:hAnsi="Times New Roman" w:cs="Times New Roman"/>
          <w:sz w:val="22"/>
          <w:szCs w:val="22"/>
        </w:rPr>
        <w:t xml:space="preserve"> </w:t>
      </w:r>
      <w:r w:rsidRPr="00706D39">
        <w:rPr>
          <w:rFonts w:ascii="Times New Roman" w:eastAsia="Times New Roman" w:hAnsi="Times New Roman" w:cs="Times New Roman"/>
          <w:sz w:val="22"/>
          <w:szCs w:val="22"/>
        </w:rPr>
        <w:t>is</w:t>
      </w:r>
      <w:r w:rsidR="001002E5" w:rsidRPr="00706D39">
        <w:rPr>
          <w:rFonts w:ascii="Times New Roman" w:eastAsia="Times New Roman" w:hAnsi="Times New Roman" w:cs="Times New Roman"/>
          <w:sz w:val="22"/>
          <w:szCs w:val="22"/>
        </w:rPr>
        <w:t xml:space="preserve"> as follows</w:t>
      </w:r>
      <w:r w:rsidR="00C92E13" w:rsidRPr="00706D39">
        <w:rPr>
          <w:rFonts w:ascii="Times New Roman" w:eastAsia="Times New Roman" w:hAnsi="Times New Roman" w:cs="Times New Roman"/>
          <w:sz w:val="22"/>
          <w:szCs w:val="22"/>
        </w:rPr>
        <w:t>:</w:t>
      </w:r>
    </w:p>
    <w:p w14:paraId="719D3048" w14:textId="365231F8" w:rsidR="00C92E13" w:rsidRPr="00706D39" w:rsidRDefault="00C92E13" w:rsidP="00C12B58">
      <w:pPr>
        <w:pStyle w:val="ListParagraph"/>
        <w:ind w:left="0"/>
        <w:rPr>
          <w:rFonts w:ascii="Times New Roman" w:eastAsia="Times New Roman" w:hAnsi="Times New Roman" w:cs="Times New Roman"/>
          <w:sz w:val="22"/>
          <w:szCs w:val="22"/>
        </w:rPr>
      </w:pPr>
    </w:p>
    <w:p w14:paraId="20D7A2C6" w14:textId="62547F22" w:rsidR="00C71247" w:rsidRPr="00706D39" w:rsidRDefault="00420FDF" w:rsidP="00C12B58">
      <w:pPr>
        <w:pStyle w:val="ListParagraph"/>
        <w:ind w:left="0"/>
        <w:rPr>
          <w:rFonts w:ascii="Times New Roman" w:eastAsia="Times New Roman" w:hAnsi="Times New Roman" w:cs="Times New Roman"/>
          <w:sz w:val="22"/>
          <w:szCs w:val="22"/>
        </w:rPr>
      </w:pPr>
      <m:oMathPara>
        <m:oMathParaPr>
          <m:jc m:val="left"/>
        </m:oMathParaPr>
        <m:oMath>
          <m:sSub>
            <m:sSubPr>
              <m:ctrlPr>
                <w:rPr>
                  <w:rFonts w:ascii="Cambria Math" w:eastAsia="Times New Roman" w:hAnsi="Cambria Math" w:cs="Times New Roman"/>
                  <w:i/>
                  <w:sz w:val="22"/>
                  <w:szCs w:val="22"/>
                </w:rPr>
              </m:ctrlPr>
            </m:sSubPr>
            <m:e>
              <m:r>
                <w:rPr>
                  <w:rFonts w:ascii="Cambria Math" w:eastAsia="Times New Roman" w:hAnsi="Cambria Math" w:cs="Times New Roman"/>
                  <w:sz w:val="22"/>
                  <w:szCs w:val="22"/>
                </w:rPr>
                <m:t>z</m:t>
              </m:r>
            </m:e>
            <m:sub>
              <m:r>
                <m:rPr>
                  <m:sty m:val="p"/>
                </m:rPr>
                <w:rPr>
                  <w:rFonts w:ascii="Cambria Math" w:eastAsia="Times New Roman" w:hAnsi="Cambria Math" w:cs="Times New Roman"/>
                  <w:sz w:val="22"/>
                  <w:szCs w:val="22"/>
                </w:rPr>
                <m:t>1</m:t>
              </m:r>
            </m:sub>
          </m:sSub>
          <m:r>
            <w:rPr>
              <w:rFonts w:ascii="Cambria Math" w:eastAsia="Times New Roman" w:hAnsi="Cambria Math" w:cs="Times New Roman"/>
              <w:sz w:val="22"/>
              <w:szCs w:val="22"/>
            </w:rPr>
            <m:t xml:space="preserve">= </m:t>
          </m:r>
          <m:r>
            <m:rPr>
              <m:sty m:val="p"/>
            </m:rPr>
            <w:rPr>
              <w:rFonts w:ascii="Cambria Math" w:eastAsia="Times New Roman" w:hAnsi="Cambria Math" w:cs="Times New Roman"/>
              <w:sz w:val="22"/>
              <w:szCs w:val="22"/>
            </w:rPr>
            <m:t>ln⁡</m:t>
          </m:r>
          <m:f>
            <m:fPr>
              <m:ctrlPr>
                <w:rPr>
                  <w:rFonts w:ascii="Cambria Math" w:eastAsia="Times New Roman" w:hAnsi="Cambria Math" w:cs="Times New Roman"/>
                  <w:i/>
                  <w:sz w:val="22"/>
                  <w:szCs w:val="22"/>
                </w:rPr>
              </m:ctrlPr>
            </m:fPr>
            <m:num>
              <m:sSup>
                <m:sSupPr>
                  <m:ctrlPr>
                    <w:rPr>
                      <w:rFonts w:ascii="Cambria Math" w:eastAsia="Times New Roman" w:hAnsi="Cambria Math" w:cs="Times New Roman"/>
                      <w:i/>
                      <w:sz w:val="22"/>
                      <w:szCs w:val="22"/>
                    </w:rPr>
                  </m:ctrlPr>
                </m:sSupPr>
                <m:e>
                  <m:r>
                    <w:rPr>
                      <w:rFonts w:ascii="Cambria Math" w:eastAsia="Times New Roman" w:hAnsi="Cambria Math" w:cs="Times New Roman"/>
                      <w:sz w:val="22"/>
                      <w:szCs w:val="22"/>
                    </w:rPr>
                    <m:t>(</m:t>
                  </m:r>
                  <m:r>
                    <w:rPr>
                      <w:rFonts w:ascii="Cambria Math" w:eastAsia="Times New Roman" w:hAnsi="Cambria Math" w:cs="Times New Roman"/>
                      <w:sz w:val="22"/>
                      <w:szCs w:val="22"/>
                    </w:rPr>
                    <m:t>Stand</m:t>
                  </m:r>
                  <m:r>
                    <w:rPr>
                      <w:rFonts w:ascii="Cambria Math" w:eastAsia="Times New Roman" w:hAnsi="Cambria Math" w:cs="Times New Roman"/>
                      <w:sz w:val="22"/>
                      <w:szCs w:val="22"/>
                    </w:rPr>
                    <m:t>×</m:t>
                  </m:r>
                  <m:r>
                    <w:rPr>
                      <w:rFonts w:ascii="Cambria Math" w:eastAsia="Times New Roman" w:hAnsi="Cambria Math" w:cs="Times New Roman"/>
                      <w:sz w:val="22"/>
                      <w:szCs w:val="22"/>
                    </w:rPr>
                    <m:t>Step</m:t>
                  </m:r>
                  <m:r>
                    <w:rPr>
                      <w:rFonts w:ascii="Cambria Math" w:eastAsia="Times New Roman" w:hAnsi="Cambria Math" w:cs="Times New Roman"/>
                      <w:sz w:val="22"/>
                      <w:szCs w:val="22"/>
                    </w:rPr>
                    <m:t>)</m:t>
                  </m:r>
                </m:e>
                <m:sup>
                  <m:r>
                    <w:rPr>
                      <w:rFonts w:ascii="Cambria Math" w:eastAsia="Times New Roman" w:hAnsi="Cambria Math" w:cs="Times New Roman"/>
                      <w:sz w:val="22"/>
                      <w:szCs w:val="22"/>
                    </w:rPr>
                    <m:t>1/2</m:t>
                  </m:r>
                </m:sup>
              </m:sSup>
            </m:num>
            <m:den>
              <m:sSup>
                <m:sSupPr>
                  <m:ctrlPr>
                    <w:rPr>
                      <w:rFonts w:ascii="Cambria Math" w:eastAsia="Times New Roman" w:hAnsi="Cambria Math" w:cs="Times New Roman"/>
                      <w:i/>
                      <w:sz w:val="22"/>
                      <w:szCs w:val="22"/>
                    </w:rPr>
                  </m:ctrlPr>
                </m:sSupPr>
                <m:e>
                  <m:r>
                    <w:rPr>
                      <w:rFonts w:ascii="Cambria Math" w:eastAsia="Times New Roman" w:hAnsi="Cambria Math" w:cs="Times New Roman"/>
                      <w:sz w:val="22"/>
                      <w:szCs w:val="22"/>
                    </w:rPr>
                    <m:t>(</m:t>
                  </m:r>
                  <m:r>
                    <w:rPr>
                      <w:rFonts w:ascii="Cambria Math" w:eastAsia="Times New Roman" w:hAnsi="Cambria Math" w:cs="Times New Roman"/>
                      <w:sz w:val="22"/>
                      <w:szCs w:val="22"/>
                    </w:rPr>
                    <m:t>Sit</m:t>
                  </m:r>
                  <m:r>
                    <w:rPr>
                      <w:rFonts w:ascii="Cambria Math" w:eastAsia="Times New Roman" w:hAnsi="Cambria Math" w:cs="Times New Roman"/>
                      <w:sz w:val="22"/>
                      <w:szCs w:val="22"/>
                    </w:rPr>
                    <m:t>×</m:t>
                  </m:r>
                  <m:r>
                    <w:rPr>
                      <w:rFonts w:ascii="Cambria Math" w:eastAsia="Times New Roman" w:hAnsi="Cambria Math" w:cs="Times New Roman"/>
                      <w:sz w:val="22"/>
                      <w:szCs w:val="22"/>
                    </w:rPr>
                    <m:t>Sleep</m:t>
                  </m:r>
                  <m:r>
                    <w:rPr>
                      <w:rFonts w:ascii="Cambria Math" w:eastAsia="Times New Roman" w:hAnsi="Cambria Math" w:cs="Times New Roman"/>
                      <w:sz w:val="22"/>
                      <w:szCs w:val="22"/>
                    </w:rPr>
                    <m:t>)</m:t>
                  </m:r>
                </m:e>
                <m:sup>
                  <m:r>
                    <w:rPr>
                      <w:rFonts w:ascii="Cambria Math" w:eastAsia="Times New Roman" w:hAnsi="Cambria Math" w:cs="Times New Roman"/>
                      <w:sz w:val="22"/>
                      <w:szCs w:val="22"/>
                    </w:rPr>
                    <m:t>1/2</m:t>
                  </m:r>
                </m:sup>
              </m:sSup>
            </m:den>
          </m:f>
        </m:oMath>
      </m:oMathPara>
    </w:p>
    <w:p w14:paraId="0B8C39A2" w14:textId="726B48EB" w:rsidR="00C71247" w:rsidRPr="00706D39" w:rsidRDefault="00420FDF" w:rsidP="00C12B58">
      <w:pPr>
        <w:pStyle w:val="ListParagraph"/>
        <w:ind w:left="0"/>
        <w:rPr>
          <w:rFonts w:ascii="Times New Roman" w:eastAsia="Times New Roman" w:hAnsi="Times New Roman" w:cs="Times New Roman"/>
          <w:sz w:val="22"/>
          <w:szCs w:val="22"/>
        </w:rPr>
      </w:pPr>
      <m:oMathPara>
        <m:oMathParaPr>
          <m:jc m:val="left"/>
        </m:oMathParaPr>
        <m:oMath>
          <m:sSub>
            <m:sSubPr>
              <m:ctrlPr>
                <w:rPr>
                  <w:rFonts w:ascii="Cambria Math" w:eastAsia="Times New Roman" w:hAnsi="Cambria Math" w:cs="Times New Roman"/>
                  <w:i/>
                  <w:sz w:val="22"/>
                  <w:szCs w:val="22"/>
                </w:rPr>
              </m:ctrlPr>
            </m:sSubPr>
            <m:e>
              <m:r>
                <w:rPr>
                  <w:rFonts w:ascii="Cambria Math" w:eastAsia="Times New Roman" w:hAnsi="Cambria Math" w:cs="Times New Roman"/>
                  <w:sz w:val="22"/>
                  <w:szCs w:val="22"/>
                </w:rPr>
                <m:t>z</m:t>
              </m:r>
            </m:e>
            <m:sub>
              <m:r>
                <w:rPr>
                  <w:rFonts w:ascii="Cambria Math" w:eastAsia="Times New Roman" w:hAnsi="Cambria Math" w:cs="Times New Roman"/>
                  <w:sz w:val="22"/>
                  <w:szCs w:val="22"/>
                </w:rPr>
                <m:t>2</m:t>
              </m:r>
            </m:sub>
          </m:sSub>
          <m:r>
            <w:rPr>
              <w:rFonts w:ascii="Cambria Math" w:eastAsia="Times New Roman" w:hAnsi="Cambria Math" w:cs="Times New Roman"/>
              <w:sz w:val="22"/>
              <w:szCs w:val="22"/>
            </w:rPr>
            <m:t xml:space="preserve">= </m:t>
          </m:r>
          <m:rad>
            <m:radPr>
              <m:degHide m:val="1"/>
              <m:ctrlPr>
                <w:rPr>
                  <w:rFonts w:ascii="Cambria Math" w:eastAsia="Times New Roman" w:hAnsi="Cambria Math" w:cs="Times New Roman"/>
                  <w:i/>
                  <w:sz w:val="22"/>
                  <w:szCs w:val="22"/>
                </w:rPr>
              </m:ctrlPr>
            </m:radPr>
            <m:deg/>
            <m:e>
              <m:f>
                <m:fPr>
                  <m:ctrlPr>
                    <w:rPr>
                      <w:rFonts w:ascii="Cambria Math" w:eastAsia="Times New Roman" w:hAnsi="Cambria Math" w:cs="Times New Roman"/>
                      <w:i/>
                      <w:sz w:val="22"/>
                      <w:szCs w:val="22"/>
                    </w:rPr>
                  </m:ctrlPr>
                </m:fPr>
                <m:num>
                  <m:r>
                    <w:rPr>
                      <w:rFonts w:ascii="Cambria Math" w:eastAsia="Times New Roman" w:hAnsi="Cambria Math" w:cs="Times New Roman"/>
                      <w:sz w:val="22"/>
                      <w:szCs w:val="22"/>
                    </w:rPr>
                    <m:t>1</m:t>
                  </m:r>
                </m:num>
                <m:den>
                  <m:r>
                    <w:rPr>
                      <w:rFonts w:ascii="Cambria Math" w:eastAsia="Times New Roman" w:hAnsi="Cambria Math" w:cs="Times New Roman"/>
                      <w:sz w:val="22"/>
                      <w:szCs w:val="22"/>
                    </w:rPr>
                    <m:t>2</m:t>
                  </m:r>
                </m:den>
              </m:f>
            </m:e>
          </m:rad>
          <m:r>
            <m:rPr>
              <m:sty m:val="p"/>
            </m:rPr>
            <w:rPr>
              <w:rFonts w:ascii="Cambria Math" w:eastAsia="Times New Roman" w:hAnsi="Cambria Math" w:cs="Times New Roman"/>
              <w:sz w:val="22"/>
              <w:szCs w:val="22"/>
            </w:rPr>
            <m:t>ln⁡</m:t>
          </m:r>
          <m:f>
            <m:fPr>
              <m:ctrlPr>
                <w:rPr>
                  <w:rFonts w:ascii="Cambria Math" w:eastAsia="Times New Roman" w:hAnsi="Cambria Math" w:cs="Times New Roman"/>
                  <w:i/>
                  <w:sz w:val="22"/>
                  <w:szCs w:val="22"/>
                </w:rPr>
              </m:ctrlPr>
            </m:fPr>
            <m:num>
              <m:r>
                <w:rPr>
                  <w:rFonts w:ascii="Cambria Math" w:eastAsia="Times New Roman" w:hAnsi="Cambria Math" w:cs="Times New Roman"/>
                  <w:sz w:val="22"/>
                  <w:szCs w:val="22"/>
                </w:rPr>
                <m:t>Stand</m:t>
              </m:r>
            </m:num>
            <m:den>
              <m:r>
                <w:rPr>
                  <w:rFonts w:ascii="Cambria Math" w:eastAsia="Times New Roman" w:hAnsi="Cambria Math" w:cs="Times New Roman"/>
                  <w:sz w:val="22"/>
                  <w:szCs w:val="22"/>
                </w:rPr>
                <m:t>Step</m:t>
              </m:r>
            </m:den>
          </m:f>
        </m:oMath>
      </m:oMathPara>
    </w:p>
    <w:p w14:paraId="1D8BBC11" w14:textId="5F8C10AC" w:rsidR="00C71247" w:rsidRPr="00706D39" w:rsidRDefault="00420FDF" w:rsidP="00C12B58">
      <w:pPr>
        <w:pStyle w:val="ListParagraph"/>
        <w:ind w:left="0"/>
        <w:rPr>
          <w:rFonts w:ascii="Times New Roman" w:eastAsia="Times New Roman" w:hAnsi="Times New Roman" w:cs="Times New Roman"/>
          <w:sz w:val="22"/>
          <w:szCs w:val="22"/>
        </w:rPr>
      </w:pPr>
      <m:oMathPara>
        <m:oMathParaPr>
          <m:jc m:val="left"/>
        </m:oMathParaPr>
        <m:oMath>
          <m:sSub>
            <m:sSubPr>
              <m:ctrlPr>
                <w:rPr>
                  <w:rFonts w:ascii="Cambria Math" w:eastAsia="Times New Roman" w:hAnsi="Cambria Math" w:cs="Times New Roman"/>
                  <w:i/>
                  <w:sz w:val="22"/>
                  <w:szCs w:val="22"/>
                </w:rPr>
              </m:ctrlPr>
            </m:sSubPr>
            <m:e>
              <m:r>
                <w:rPr>
                  <w:rFonts w:ascii="Cambria Math" w:eastAsia="Times New Roman" w:hAnsi="Cambria Math" w:cs="Times New Roman"/>
                  <w:sz w:val="22"/>
                  <w:szCs w:val="22"/>
                </w:rPr>
                <m:t>z</m:t>
              </m:r>
            </m:e>
            <m:sub>
              <m:r>
                <w:rPr>
                  <w:rFonts w:ascii="Cambria Math" w:eastAsia="Times New Roman" w:hAnsi="Cambria Math" w:cs="Times New Roman"/>
                  <w:sz w:val="22"/>
                  <w:szCs w:val="22"/>
                </w:rPr>
                <m:t>3</m:t>
              </m:r>
            </m:sub>
          </m:sSub>
          <m:r>
            <w:rPr>
              <w:rFonts w:ascii="Cambria Math" w:eastAsia="Times New Roman" w:hAnsi="Cambria Math" w:cs="Times New Roman"/>
              <w:sz w:val="22"/>
              <w:szCs w:val="22"/>
            </w:rPr>
            <m:t xml:space="preserve">= </m:t>
          </m:r>
          <m:rad>
            <m:radPr>
              <m:degHide m:val="1"/>
              <m:ctrlPr>
                <w:rPr>
                  <w:rFonts w:ascii="Cambria Math" w:eastAsia="Times New Roman" w:hAnsi="Cambria Math" w:cs="Times New Roman"/>
                  <w:i/>
                  <w:sz w:val="22"/>
                  <w:szCs w:val="22"/>
                </w:rPr>
              </m:ctrlPr>
            </m:radPr>
            <m:deg/>
            <m:e>
              <m:f>
                <m:fPr>
                  <m:ctrlPr>
                    <w:rPr>
                      <w:rFonts w:ascii="Cambria Math" w:eastAsia="Times New Roman" w:hAnsi="Cambria Math" w:cs="Times New Roman"/>
                      <w:i/>
                      <w:sz w:val="22"/>
                      <w:szCs w:val="22"/>
                    </w:rPr>
                  </m:ctrlPr>
                </m:fPr>
                <m:num>
                  <m:r>
                    <w:rPr>
                      <w:rFonts w:ascii="Cambria Math" w:eastAsia="Times New Roman" w:hAnsi="Cambria Math" w:cs="Times New Roman"/>
                      <w:sz w:val="22"/>
                      <w:szCs w:val="22"/>
                    </w:rPr>
                    <m:t>1</m:t>
                  </m:r>
                </m:num>
                <m:den>
                  <m:r>
                    <w:rPr>
                      <w:rFonts w:ascii="Cambria Math" w:eastAsia="Times New Roman" w:hAnsi="Cambria Math" w:cs="Times New Roman"/>
                      <w:sz w:val="22"/>
                      <w:szCs w:val="22"/>
                    </w:rPr>
                    <m:t>2</m:t>
                  </m:r>
                </m:den>
              </m:f>
            </m:e>
          </m:rad>
          <m:r>
            <m:rPr>
              <m:sty m:val="p"/>
            </m:rPr>
            <w:rPr>
              <w:rFonts w:ascii="Cambria Math" w:eastAsia="Times New Roman" w:hAnsi="Cambria Math" w:cs="Times New Roman"/>
              <w:sz w:val="22"/>
              <w:szCs w:val="22"/>
            </w:rPr>
            <m:t>ln⁡</m:t>
          </m:r>
          <m:f>
            <m:fPr>
              <m:ctrlPr>
                <w:rPr>
                  <w:rFonts w:ascii="Cambria Math" w:eastAsia="Times New Roman" w:hAnsi="Cambria Math" w:cs="Times New Roman"/>
                  <w:i/>
                  <w:sz w:val="22"/>
                  <w:szCs w:val="22"/>
                </w:rPr>
              </m:ctrlPr>
            </m:fPr>
            <m:num>
              <m:r>
                <w:rPr>
                  <w:rFonts w:ascii="Cambria Math" w:eastAsia="Times New Roman" w:hAnsi="Cambria Math" w:cs="Times New Roman"/>
                  <w:sz w:val="22"/>
                  <w:szCs w:val="22"/>
                </w:rPr>
                <m:t>Sit</m:t>
              </m:r>
            </m:num>
            <m:den>
              <m:r>
                <w:rPr>
                  <w:rFonts w:ascii="Cambria Math" w:eastAsia="Times New Roman" w:hAnsi="Cambria Math" w:cs="Times New Roman"/>
                  <w:sz w:val="22"/>
                  <w:szCs w:val="22"/>
                </w:rPr>
                <m:t>Sleep</m:t>
              </m:r>
            </m:den>
          </m:f>
        </m:oMath>
      </m:oMathPara>
    </w:p>
    <w:p w14:paraId="0A53BBA8" w14:textId="77777777" w:rsidR="00C92E13" w:rsidRPr="00706D39" w:rsidRDefault="00C92E13" w:rsidP="00C12B58">
      <w:pPr>
        <w:pStyle w:val="ListParagraph"/>
        <w:ind w:left="0"/>
        <w:rPr>
          <w:rFonts w:ascii="Times New Roman" w:eastAsia="Times New Roman" w:hAnsi="Times New Roman" w:cs="Times New Roman"/>
          <w:sz w:val="22"/>
          <w:szCs w:val="22"/>
        </w:rPr>
      </w:pPr>
    </w:p>
    <w:p w14:paraId="0702D8E0" w14:textId="3296AC87" w:rsidR="00184595" w:rsidRDefault="00043A1D" w:rsidP="00C12B58">
      <w:pPr>
        <w:pStyle w:val="ListParagraph"/>
        <w:ind w:left="0"/>
        <w:rPr>
          <w:rFonts w:ascii="Times New Roman" w:eastAsia="Times New Roman" w:hAnsi="Times New Roman" w:cs="Times New Roman"/>
          <w:sz w:val="22"/>
          <w:szCs w:val="22"/>
        </w:rPr>
      </w:pPr>
      <w:r>
        <w:rPr>
          <w:rFonts w:ascii="Times New Roman" w:eastAsia="Times New Roman" w:hAnsi="Times New Roman" w:cs="Times New Roman"/>
          <w:sz w:val="22"/>
          <w:szCs w:val="22"/>
        </w:rPr>
        <w:t xml:space="preserve">The table for the sequential binary process of generating this set of </w:t>
      </w:r>
      <w:proofErr w:type="spellStart"/>
      <w:r w:rsidRPr="00C12B58">
        <w:rPr>
          <w:rFonts w:ascii="Times New Roman" w:eastAsia="Times New Roman" w:hAnsi="Times New Roman" w:cs="Times New Roman"/>
          <w:i/>
          <w:iCs/>
          <w:sz w:val="22"/>
          <w:szCs w:val="22"/>
        </w:rPr>
        <w:t>ilr</w:t>
      </w:r>
      <w:proofErr w:type="spellEnd"/>
      <w:r w:rsidR="009F3BAE">
        <w:rPr>
          <w:rFonts w:ascii="Times New Roman" w:eastAsia="Times New Roman" w:hAnsi="Times New Roman" w:cs="Times New Roman"/>
          <w:sz w:val="22"/>
          <w:szCs w:val="22"/>
        </w:rPr>
        <w:t>-</w:t>
      </w:r>
      <w:r>
        <w:rPr>
          <w:rFonts w:ascii="Times New Roman" w:eastAsia="Times New Roman" w:hAnsi="Times New Roman" w:cs="Times New Roman"/>
          <w:sz w:val="22"/>
          <w:szCs w:val="22"/>
        </w:rPr>
        <w:t>coordinates is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1285"/>
        <w:gridCol w:w="1216"/>
        <w:gridCol w:w="1252"/>
        <w:gridCol w:w="1237"/>
        <w:gridCol w:w="1250"/>
        <w:gridCol w:w="1194"/>
        <w:gridCol w:w="1196"/>
      </w:tblGrid>
      <w:tr w:rsidR="00043A1D" w14:paraId="4D462CD5" w14:textId="77777777" w:rsidTr="00C12B58">
        <w:tc>
          <w:tcPr>
            <w:tcW w:w="1285" w:type="dxa"/>
          </w:tcPr>
          <w:p w14:paraId="42D441DF" w14:textId="77777777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Level of partition</w:t>
            </w:r>
          </w:p>
        </w:tc>
        <w:tc>
          <w:tcPr>
            <w:tcW w:w="1216" w:type="dxa"/>
          </w:tcPr>
          <w:p w14:paraId="63EFD048" w14:textId="77777777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Sit</w:t>
            </w:r>
          </w:p>
        </w:tc>
        <w:tc>
          <w:tcPr>
            <w:tcW w:w="1252" w:type="dxa"/>
          </w:tcPr>
          <w:p w14:paraId="021633B3" w14:textId="77777777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Stand</w:t>
            </w:r>
          </w:p>
        </w:tc>
        <w:tc>
          <w:tcPr>
            <w:tcW w:w="1237" w:type="dxa"/>
          </w:tcPr>
          <w:p w14:paraId="28CA0FD4" w14:textId="77777777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Step</w:t>
            </w:r>
          </w:p>
        </w:tc>
        <w:tc>
          <w:tcPr>
            <w:tcW w:w="1250" w:type="dxa"/>
          </w:tcPr>
          <w:p w14:paraId="6ACDFB87" w14:textId="77777777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Sleep</w:t>
            </w:r>
          </w:p>
        </w:tc>
        <w:tc>
          <w:tcPr>
            <w:tcW w:w="1194" w:type="dxa"/>
          </w:tcPr>
          <w:p w14:paraId="7B374DC5" w14:textId="4D6ED40B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r</w:t>
            </w:r>
            <w:r w:rsidR="008606F6">
              <w:rPr>
                <w:rFonts w:ascii="Times New Roman" w:eastAsia="Times New Roman" w:hAnsi="Times New Roman" w:cs="Times New Roman"/>
                <w:sz w:val="22"/>
                <w:szCs w:val="22"/>
              </w:rPr>
              <w:t>*</w:t>
            </w:r>
          </w:p>
        </w:tc>
        <w:tc>
          <w:tcPr>
            <w:tcW w:w="1196" w:type="dxa"/>
          </w:tcPr>
          <w:p w14:paraId="13AF75C8" w14:textId="1971118E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s</w:t>
            </w:r>
            <w:r w:rsidR="008606F6">
              <w:rPr>
                <w:rFonts w:ascii="Times New Roman" w:eastAsia="Times New Roman" w:hAnsi="Times New Roman" w:cs="Times New Roman"/>
                <w:sz w:val="22"/>
                <w:szCs w:val="22"/>
              </w:rPr>
              <w:t>*</w:t>
            </w:r>
          </w:p>
        </w:tc>
      </w:tr>
      <w:tr w:rsidR="00043A1D" w14:paraId="2AA03F9E" w14:textId="77777777" w:rsidTr="00C12B58">
        <w:tc>
          <w:tcPr>
            <w:tcW w:w="1285" w:type="dxa"/>
          </w:tcPr>
          <w:p w14:paraId="1832C38B" w14:textId="77777777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1</w:t>
            </w:r>
          </w:p>
        </w:tc>
        <w:tc>
          <w:tcPr>
            <w:tcW w:w="1216" w:type="dxa"/>
          </w:tcPr>
          <w:p w14:paraId="6E846F01" w14:textId="03B008D4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-</w:t>
            </w:r>
          </w:p>
        </w:tc>
        <w:tc>
          <w:tcPr>
            <w:tcW w:w="1252" w:type="dxa"/>
          </w:tcPr>
          <w:p w14:paraId="69A36C73" w14:textId="76131178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+</w:t>
            </w:r>
          </w:p>
        </w:tc>
        <w:tc>
          <w:tcPr>
            <w:tcW w:w="1237" w:type="dxa"/>
          </w:tcPr>
          <w:p w14:paraId="3D8477FB" w14:textId="1B1B09FD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+</w:t>
            </w:r>
          </w:p>
        </w:tc>
        <w:tc>
          <w:tcPr>
            <w:tcW w:w="1250" w:type="dxa"/>
          </w:tcPr>
          <w:p w14:paraId="1DFBA9DC" w14:textId="77777777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-</w:t>
            </w:r>
          </w:p>
        </w:tc>
        <w:tc>
          <w:tcPr>
            <w:tcW w:w="1194" w:type="dxa"/>
          </w:tcPr>
          <w:p w14:paraId="5AB00FF2" w14:textId="4D1526EE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2</w:t>
            </w:r>
          </w:p>
        </w:tc>
        <w:tc>
          <w:tcPr>
            <w:tcW w:w="1196" w:type="dxa"/>
          </w:tcPr>
          <w:p w14:paraId="2F60AB81" w14:textId="2D5D959C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2</w:t>
            </w:r>
          </w:p>
        </w:tc>
      </w:tr>
      <w:tr w:rsidR="00043A1D" w14:paraId="5B597AE1" w14:textId="77777777" w:rsidTr="00C12B58">
        <w:tc>
          <w:tcPr>
            <w:tcW w:w="1285" w:type="dxa"/>
          </w:tcPr>
          <w:p w14:paraId="60B55C60" w14:textId="77777777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2</w:t>
            </w:r>
          </w:p>
        </w:tc>
        <w:tc>
          <w:tcPr>
            <w:tcW w:w="1216" w:type="dxa"/>
          </w:tcPr>
          <w:p w14:paraId="28A5AFC2" w14:textId="688BA40E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</w:p>
        </w:tc>
        <w:tc>
          <w:tcPr>
            <w:tcW w:w="1252" w:type="dxa"/>
          </w:tcPr>
          <w:p w14:paraId="775479FE" w14:textId="77777777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+</w:t>
            </w:r>
          </w:p>
        </w:tc>
        <w:tc>
          <w:tcPr>
            <w:tcW w:w="1237" w:type="dxa"/>
          </w:tcPr>
          <w:p w14:paraId="7ED90147" w14:textId="77777777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-</w:t>
            </w:r>
          </w:p>
        </w:tc>
        <w:tc>
          <w:tcPr>
            <w:tcW w:w="1250" w:type="dxa"/>
          </w:tcPr>
          <w:p w14:paraId="6612F24F" w14:textId="0778E47B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</w:p>
        </w:tc>
        <w:tc>
          <w:tcPr>
            <w:tcW w:w="1194" w:type="dxa"/>
          </w:tcPr>
          <w:p w14:paraId="7FE6A1BA" w14:textId="77777777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1</w:t>
            </w:r>
          </w:p>
        </w:tc>
        <w:tc>
          <w:tcPr>
            <w:tcW w:w="1196" w:type="dxa"/>
          </w:tcPr>
          <w:p w14:paraId="4DD76564" w14:textId="3677D83F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1</w:t>
            </w:r>
          </w:p>
        </w:tc>
      </w:tr>
      <w:tr w:rsidR="00043A1D" w14:paraId="5F61AB8E" w14:textId="77777777" w:rsidTr="00C12B58">
        <w:tc>
          <w:tcPr>
            <w:tcW w:w="1285" w:type="dxa"/>
          </w:tcPr>
          <w:p w14:paraId="12CBE381" w14:textId="77777777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3</w:t>
            </w:r>
          </w:p>
        </w:tc>
        <w:tc>
          <w:tcPr>
            <w:tcW w:w="1216" w:type="dxa"/>
          </w:tcPr>
          <w:p w14:paraId="32E39691" w14:textId="50218ECB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+</w:t>
            </w:r>
          </w:p>
        </w:tc>
        <w:tc>
          <w:tcPr>
            <w:tcW w:w="1252" w:type="dxa"/>
          </w:tcPr>
          <w:p w14:paraId="6014162F" w14:textId="77777777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</w:p>
        </w:tc>
        <w:tc>
          <w:tcPr>
            <w:tcW w:w="1237" w:type="dxa"/>
          </w:tcPr>
          <w:p w14:paraId="7DA3FD49" w14:textId="326FD631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</w:p>
        </w:tc>
        <w:tc>
          <w:tcPr>
            <w:tcW w:w="1250" w:type="dxa"/>
          </w:tcPr>
          <w:p w14:paraId="1738CF29" w14:textId="77777777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-</w:t>
            </w:r>
          </w:p>
        </w:tc>
        <w:tc>
          <w:tcPr>
            <w:tcW w:w="1194" w:type="dxa"/>
          </w:tcPr>
          <w:p w14:paraId="79701243" w14:textId="77777777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1</w:t>
            </w:r>
          </w:p>
        </w:tc>
        <w:tc>
          <w:tcPr>
            <w:tcW w:w="1196" w:type="dxa"/>
          </w:tcPr>
          <w:p w14:paraId="5B798149" w14:textId="77777777" w:rsidR="00043A1D" w:rsidRDefault="00043A1D">
            <w:pPr>
              <w:pStyle w:val="ListParagraph"/>
              <w:ind w:left="0"/>
              <w:rPr>
                <w:rFonts w:ascii="Times New Roman" w:eastAsia="Times New Roman" w:hAnsi="Times New Roman" w:cs="Times New Roman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sz w:val="22"/>
                <w:szCs w:val="22"/>
              </w:rPr>
              <w:t>1</w:t>
            </w:r>
          </w:p>
        </w:tc>
      </w:tr>
    </w:tbl>
    <w:p w14:paraId="660D7870" w14:textId="3DFB6787" w:rsidR="00043A1D" w:rsidRPr="00706D39" w:rsidRDefault="008606F6" w:rsidP="00C12B58">
      <w:pPr>
        <w:pStyle w:val="ListParagraph"/>
        <w:ind w:left="0"/>
        <w:rPr>
          <w:rFonts w:ascii="Times New Roman" w:eastAsia="Times New Roman" w:hAnsi="Times New Roman" w:cs="Times New Roman"/>
          <w:sz w:val="22"/>
          <w:szCs w:val="22"/>
        </w:rPr>
      </w:pPr>
      <w:r>
        <w:rPr>
          <w:rFonts w:ascii="Times New Roman" w:eastAsia="Times New Roman" w:hAnsi="Times New Roman" w:cs="Times New Roman"/>
          <w:sz w:val="22"/>
          <w:szCs w:val="22"/>
        </w:rPr>
        <w:t xml:space="preserve">* </w:t>
      </w:r>
      <w:r w:rsidR="00043A1D">
        <w:rPr>
          <w:rFonts w:ascii="Times New Roman" w:eastAsia="Times New Roman" w:hAnsi="Times New Roman" w:cs="Times New Roman"/>
          <w:sz w:val="22"/>
          <w:szCs w:val="22"/>
        </w:rPr>
        <w:t>r: the size of numerator group (labelled as “+”); s: the size of denominator group (labelled as “1”)</w:t>
      </w:r>
    </w:p>
    <w:p w14:paraId="72852215" w14:textId="4E88EF50" w:rsidR="00043A1D" w:rsidRPr="00C12B58" w:rsidRDefault="00043A1D" w:rsidP="00C12B58">
      <w:pPr>
        <w:rPr>
          <w:rFonts w:ascii="Times New Roman" w:eastAsia="Times New Roman" w:hAnsi="Times New Roman" w:cs="Times New Roman"/>
          <w:sz w:val="22"/>
          <w:szCs w:val="22"/>
        </w:rPr>
      </w:pPr>
    </w:p>
    <w:p w14:paraId="3CA38E46" w14:textId="57142B27" w:rsidR="00184595" w:rsidRPr="00706D39" w:rsidRDefault="00184595" w:rsidP="00C12B58">
      <w:pPr>
        <w:jc w:val="both"/>
        <w:rPr>
          <w:rFonts w:ascii="Times New Roman" w:eastAsia="Times New Roman" w:hAnsi="Times New Roman" w:cs="Times New Roman"/>
          <w:sz w:val="22"/>
          <w:szCs w:val="22"/>
        </w:rPr>
      </w:pPr>
      <w:r w:rsidRPr="00706D39">
        <w:rPr>
          <w:rFonts w:ascii="Times New Roman" w:eastAsia="Times New Roman" w:hAnsi="Times New Roman" w:cs="Times New Roman"/>
          <w:sz w:val="22"/>
          <w:szCs w:val="22"/>
        </w:rPr>
        <w:t xml:space="preserve">The specific set of </w:t>
      </w:r>
      <w:proofErr w:type="spellStart"/>
      <w:r w:rsidR="009F3BAE" w:rsidRPr="00C12B58">
        <w:rPr>
          <w:rFonts w:ascii="Times New Roman" w:eastAsia="Times New Roman" w:hAnsi="Times New Roman" w:cs="Times New Roman"/>
          <w:i/>
          <w:iCs/>
          <w:sz w:val="22"/>
          <w:szCs w:val="22"/>
        </w:rPr>
        <w:t>ilr</w:t>
      </w:r>
      <w:proofErr w:type="spellEnd"/>
      <w:r w:rsidR="009F3BAE">
        <w:rPr>
          <w:rFonts w:ascii="Times New Roman" w:eastAsia="Times New Roman" w:hAnsi="Times New Roman" w:cs="Times New Roman"/>
          <w:sz w:val="22"/>
          <w:szCs w:val="22"/>
        </w:rPr>
        <w:t>-</w:t>
      </w:r>
      <w:r w:rsidRPr="00706D39">
        <w:rPr>
          <w:rFonts w:ascii="Times New Roman" w:eastAsia="Times New Roman" w:hAnsi="Times New Roman" w:cs="Times New Roman"/>
          <w:sz w:val="22"/>
          <w:szCs w:val="22"/>
        </w:rPr>
        <w:t xml:space="preserve">coordinates can be chosen to capture a particular comparison of geometric means to aid interpretation of that coordinate. For example, if the goal is to estimate the effect of increasing time in </w:t>
      </w:r>
      <w:r w:rsidR="00E0739C" w:rsidRPr="00706D39">
        <w:rPr>
          <w:rFonts w:ascii="Times New Roman" w:eastAsia="Times New Roman" w:hAnsi="Times New Roman" w:cs="Times New Roman"/>
          <w:sz w:val="22"/>
          <w:szCs w:val="22"/>
        </w:rPr>
        <w:t xml:space="preserve">both </w:t>
      </w:r>
      <w:r w:rsidR="00B072F1" w:rsidRPr="00706D39">
        <w:rPr>
          <w:rFonts w:ascii="Times New Roman" w:eastAsia="Times New Roman" w:hAnsi="Times New Roman" w:cs="Times New Roman"/>
          <w:sz w:val="22"/>
          <w:szCs w:val="22"/>
        </w:rPr>
        <w:t>stand and step</w:t>
      </w:r>
      <w:r w:rsidRPr="00706D39">
        <w:rPr>
          <w:rFonts w:ascii="Times New Roman" w:eastAsia="Times New Roman" w:hAnsi="Times New Roman" w:cs="Times New Roman"/>
          <w:sz w:val="22"/>
          <w:szCs w:val="22"/>
        </w:rPr>
        <w:t xml:space="preserve"> while simultaneously decreasing time in </w:t>
      </w:r>
      <w:r w:rsidR="00B072F1" w:rsidRPr="00706D39">
        <w:rPr>
          <w:rFonts w:ascii="Times New Roman" w:eastAsia="Times New Roman" w:hAnsi="Times New Roman" w:cs="Times New Roman"/>
          <w:sz w:val="22"/>
          <w:szCs w:val="22"/>
        </w:rPr>
        <w:t>sit and sleep</w:t>
      </w:r>
      <w:r w:rsidRPr="00706D39">
        <w:rPr>
          <w:rFonts w:ascii="Times New Roman" w:eastAsia="Times New Roman" w:hAnsi="Times New Roman" w:cs="Times New Roman"/>
          <w:sz w:val="22"/>
          <w:szCs w:val="22"/>
        </w:rPr>
        <w:t xml:space="preserve"> on an outcome, then by regressing the outcome on the </w:t>
      </w:r>
      <m:oMath>
        <m:sSub>
          <m:sSubPr>
            <m:ctrlPr>
              <w:rPr>
                <w:rFonts w:ascii="Cambria Math" w:eastAsia="Times New Roman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eastAsia="Times New Roman" w:hAnsi="Cambria Math" w:cs="Times New Roman"/>
                <w:sz w:val="22"/>
                <w:szCs w:val="22"/>
              </w:rPr>
              <m:t>z</m:t>
            </m:r>
          </m:e>
          <m:sub>
            <m:r>
              <w:rPr>
                <w:rFonts w:ascii="Cambria Math" w:eastAsia="Times New Roman" w:hAnsi="Cambria Math" w:cs="Times New Roman"/>
                <w:sz w:val="22"/>
                <w:szCs w:val="22"/>
              </w:rPr>
              <m:t>1</m:t>
            </m:r>
          </m:sub>
        </m:sSub>
      </m:oMath>
      <w:r w:rsidRPr="00706D39">
        <w:rPr>
          <w:rFonts w:ascii="Times New Roman" w:eastAsia="Times New Roman" w:hAnsi="Times New Roman" w:cs="Times New Roman"/>
          <w:sz w:val="22"/>
          <w:szCs w:val="22"/>
        </w:rPr>
        <w:t>,</w:t>
      </w:r>
      <w:r w:rsidR="008E560A">
        <w:rPr>
          <w:rFonts w:ascii="Times New Roman" w:eastAsia="Times New Roman" w:hAnsi="Times New Roman" w:cs="Times New Roman"/>
          <w:sz w:val="22"/>
          <w:szCs w:val="22"/>
        </w:rPr>
        <w:t xml:space="preserve"> </w:t>
      </w:r>
      <m:oMath>
        <m:sSub>
          <m:sSubPr>
            <m:ctrlPr>
              <w:rPr>
                <w:rFonts w:ascii="Cambria Math" w:eastAsia="Times New Roman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eastAsia="Times New Roman" w:hAnsi="Cambria Math" w:cs="Times New Roman"/>
                <w:sz w:val="22"/>
                <w:szCs w:val="22"/>
              </w:rPr>
              <m:t>z</m:t>
            </m:r>
          </m:e>
          <m:sub>
            <m:r>
              <w:rPr>
                <w:rFonts w:ascii="Cambria Math" w:eastAsia="Times New Roman" w:hAnsi="Cambria Math" w:cs="Times New Roman"/>
                <w:sz w:val="22"/>
                <w:szCs w:val="22"/>
              </w:rPr>
              <m:t>2</m:t>
            </m:r>
          </m:sub>
        </m:sSub>
      </m:oMath>
      <w:r w:rsidRPr="00706D39">
        <w:rPr>
          <w:rFonts w:ascii="Times New Roman" w:eastAsia="Times New Roman" w:hAnsi="Times New Roman" w:cs="Times New Roman"/>
          <w:sz w:val="22"/>
          <w:szCs w:val="22"/>
        </w:rPr>
        <w:t xml:space="preserve"> and </w:t>
      </w:r>
      <m:oMath>
        <m:sSub>
          <m:sSubPr>
            <m:ctrlPr>
              <w:rPr>
                <w:rFonts w:ascii="Cambria Math" w:eastAsia="Times New Roman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eastAsia="Times New Roman" w:hAnsi="Cambria Math" w:cs="Times New Roman"/>
                <w:sz w:val="22"/>
                <w:szCs w:val="22"/>
              </w:rPr>
              <m:t>z</m:t>
            </m:r>
          </m:e>
          <m:sub>
            <m:r>
              <w:rPr>
                <w:rFonts w:ascii="Cambria Math" w:eastAsia="Times New Roman" w:hAnsi="Cambria Math" w:cs="Times New Roman"/>
                <w:sz w:val="22"/>
                <w:szCs w:val="22"/>
              </w:rPr>
              <m:t>3</m:t>
            </m:r>
          </m:sub>
        </m:sSub>
      </m:oMath>
      <w:r w:rsidR="00A12D8E">
        <w:rPr>
          <w:rFonts w:ascii="Times New Roman" w:eastAsia="Times New Roman" w:hAnsi="Times New Roman" w:cs="Times New Roman"/>
          <w:sz w:val="22"/>
          <w:szCs w:val="22"/>
        </w:rPr>
        <w:t xml:space="preserve"> </w:t>
      </w:r>
      <w:r w:rsidR="0074447F">
        <w:rPr>
          <w:rFonts w:ascii="Times New Roman" w:eastAsia="Times New Roman" w:hAnsi="Times New Roman" w:cs="Times New Roman"/>
          <w:sz w:val="22"/>
          <w:szCs w:val="22"/>
        </w:rPr>
        <w:t>defined</w:t>
      </w:r>
      <w:r w:rsidRPr="00706D39">
        <w:rPr>
          <w:rFonts w:ascii="Times New Roman" w:eastAsia="Times New Roman" w:hAnsi="Times New Roman" w:cs="Times New Roman"/>
          <w:sz w:val="22"/>
          <w:szCs w:val="22"/>
        </w:rPr>
        <w:t xml:space="preserve"> </w:t>
      </w:r>
      <w:r w:rsidR="0074447F">
        <w:rPr>
          <w:rFonts w:ascii="Times New Roman" w:eastAsia="Times New Roman" w:hAnsi="Times New Roman" w:cs="Times New Roman"/>
          <w:sz w:val="22"/>
          <w:szCs w:val="22"/>
        </w:rPr>
        <w:t>as above</w:t>
      </w:r>
      <w:r w:rsidRPr="00706D39">
        <w:rPr>
          <w:rFonts w:ascii="Times New Roman" w:eastAsia="Times New Roman" w:hAnsi="Times New Roman" w:cs="Times New Roman"/>
          <w:sz w:val="22"/>
          <w:szCs w:val="22"/>
        </w:rPr>
        <w:t xml:space="preserve">, this effect is captured by the regression coefficient for </w:t>
      </w:r>
      <m:oMath>
        <m:sSub>
          <m:sSubPr>
            <m:ctrlPr>
              <w:rPr>
                <w:rFonts w:ascii="Cambria Math" w:eastAsia="Times New Roman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eastAsia="Times New Roman" w:hAnsi="Cambria Math" w:cs="Times New Roman"/>
                <w:sz w:val="22"/>
                <w:szCs w:val="22"/>
              </w:rPr>
              <m:t>z</m:t>
            </m:r>
          </m:e>
          <m:sub>
            <m:r>
              <w:rPr>
                <w:rFonts w:ascii="Cambria Math" w:eastAsia="Times New Roman" w:hAnsi="Cambria Math" w:cs="Times New Roman"/>
                <w:sz w:val="22"/>
                <w:szCs w:val="22"/>
              </w:rPr>
              <m:t>1</m:t>
            </m:r>
          </m:sub>
        </m:sSub>
      </m:oMath>
      <w:r w:rsidRPr="00706D39">
        <w:rPr>
          <w:rFonts w:ascii="Times New Roman" w:eastAsia="Times New Roman" w:hAnsi="Times New Roman" w:cs="Times New Roman"/>
          <w:sz w:val="22"/>
          <w:szCs w:val="22"/>
        </w:rPr>
        <w:t xml:space="preserve"> (as </w:t>
      </w:r>
      <m:oMath>
        <m:sSub>
          <m:sSubPr>
            <m:ctrlPr>
              <w:rPr>
                <w:rFonts w:ascii="Cambria Math" w:eastAsia="Times New Roman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eastAsia="Times New Roman" w:hAnsi="Cambria Math" w:cs="Times New Roman"/>
                <w:sz w:val="22"/>
                <w:szCs w:val="22"/>
              </w:rPr>
              <m:t>z</m:t>
            </m:r>
          </m:e>
          <m:sub>
            <m:r>
              <w:rPr>
                <w:rFonts w:ascii="Cambria Math" w:eastAsia="Times New Roman" w:hAnsi="Cambria Math" w:cs="Times New Roman"/>
                <w:sz w:val="22"/>
                <w:szCs w:val="22"/>
              </w:rPr>
              <m:t>2</m:t>
            </m:r>
          </m:sub>
        </m:sSub>
      </m:oMath>
      <w:r w:rsidRPr="00706D39">
        <w:rPr>
          <w:rFonts w:ascii="Times New Roman" w:eastAsia="Times New Roman" w:hAnsi="Times New Roman" w:cs="Times New Roman"/>
          <w:sz w:val="22"/>
          <w:szCs w:val="22"/>
        </w:rPr>
        <w:t xml:space="preserve"> and </w:t>
      </w:r>
      <m:oMath>
        <m:sSub>
          <m:sSubPr>
            <m:ctrlPr>
              <w:rPr>
                <w:rFonts w:ascii="Cambria Math" w:eastAsia="Times New Roman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eastAsia="Times New Roman" w:hAnsi="Cambria Math" w:cs="Times New Roman"/>
                <w:sz w:val="22"/>
                <w:szCs w:val="22"/>
              </w:rPr>
              <m:t>z</m:t>
            </m:r>
          </m:e>
          <m:sub>
            <m:r>
              <w:rPr>
                <w:rFonts w:ascii="Cambria Math" w:eastAsia="Times New Roman" w:hAnsi="Cambria Math" w:cs="Times New Roman"/>
                <w:sz w:val="22"/>
                <w:szCs w:val="22"/>
              </w:rPr>
              <m:t>3</m:t>
            </m:r>
          </m:sub>
        </m:sSub>
      </m:oMath>
      <w:r w:rsidR="00A12D8E">
        <w:rPr>
          <w:rFonts w:ascii="Times New Roman" w:eastAsia="Times New Roman" w:hAnsi="Times New Roman" w:cs="Times New Roman"/>
          <w:sz w:val="22"/>
          <w:szCs w:val="22"/>
        </w:rPr>
        <w:t xml:space="preserve"> </w:t>
      </w:r>
      <w:r w:rsidR="003E53BD">
        <w:rPr>
          <w:rFonts w:ascii="Times New Roman" w:eastAsia="Times New Roman" w:hAnsi="Times New Roman" w:cs="Times New Roman"/>
          <w:sz w:val="22"/>
          <w:szCs w:val="22"/>
        </w:rPr>
        <w:t>are held</w:t>
      </w:r>
      <w:r w:rsidRPr="00706D39">
        <w:rPr>
          <w:rFonts w:ascii="Times New Roman" w:eastAsia="Times New Roman" w:hAnsi="Times New Roman" w:cs="Times New Roman"/>
          <w:sz w:val="22"/>
          <w:szCs w:val="22"/>
        </w:rPr>
        <w:t xml:space="preserve"> constant).</w:t>
      </w:r>
    </w:p>
    <w:p w14:paraId="0B587B5D" w14:textId="77777777" w:rsidR="00043A1D" w:rsidRDefault="00043A1D" w:rsidP="00AD509B">
      <w:pPr>
        <w:pStyle w:val="ListParagraph"/>
        <w:rPr>
          <w:rFonts w:ascii="Times New Roman" w:hAnsi="Times New Roman" w:cs="Times New Roman"/>
          <w:b/>
          <w:bCs/>
          <w:sz w:val="22"/>
          <w:szCs w:val="22"/>
        </w:rPr>
      </w:pPr>
    </w:p>
    <w:p w14:paraId="7DAA6489" w14:textId="77777777" w:rsidR="00516535" w:rsidRPr="00706D39" w:rsidRDefault="00516535" w:rsidP="00AD509B">
      <w:pPr>
        <w:pStyle w:val="ListParagraph"/>
        <w:rPr>
          <w:rFonts w:ascii="Times New Roman" w:hAnsi="Times New Roman" w:cs="Times New Roman"/>
          <w:b/>
          <w:bCs/>
          <w:sz w:val="22"/>
          <w:szCs w:val="22"/>
        </w:rPr>
      </w:pPr>
    </w:p>
    <w:p w14:paraId="50C20C78" w14:textId="0EC2261A" w:rsidR="008131DE" w:rsidRDefault="00043A1D" w:rsidP="00C12B58">
      <w:pPr>
        <w:rPr>
          <w:rFonts w:ascii="Times New Roman" w:eastAsia="Times New Roman" w:hAnsi="Times New Roman" w:cs="Times New Roman"/>
          <w:b/>
          <w:bCs/>
          <w:sz w:val="22"/>
          <w:szCs w:val="22"/>
        </w:rPr>
      </w:pPr>
      <w:r>
        <w:rPr>
          <w:rFonts w:ascii="Times New Roman" w:eastAsia="Times New Roman" w:hAnsi="Times New Roman" w:cs="Times New Roman"/>
          <w:b/>
          <w:bCs/>
          <w:sz w:val="22"/>
          <w:szCs w:val="22"/>
        </w:rPr>
        <w:t>A</w:t>
      </w:r>
      <w:r w:rsidR="00B623F3">
        <w:rPr>
          <w:rFonts w:ascii="Times New Roman" w:eastAsia="Times New Roman" w:hAnsi="Times New Roman" w:cs="Times New Roman"/>
          <w:b/>
          <w:bCs/>
          <w:sz w:val="22"/>
          <w:szCs w:val="22"/>
        </w:rPr>
        <w:t>1</w:t>
      </w:r>
      <w:r>
        <w:rPr>
          <w:rFonts w:ascii="Times New Roman" w:eastAsia="Times New Roman" w:hAnsi="Times New Roman" w:cs="Times New Roman"/>
          <w:b/>
          <w:bCs/>
          <w:sz w:val="22"/>
          <w:szCs w:val="22"/>
        </w:rPr>
        <w:t xml:space="preserve">.3 </w:t>
      </w:r>
      <w:r w:rsidR="00B623F3">
        <w:rPr>
          <w:rFonts w:ascii="Times New Roman" w:eastAsia="Times New Roman" w:hAnsi="Times New Roman" w:cs="Times New Roman"/>
          <w:b/>
          <w:bCs/>
          <w:sz w:val="22"/>
          <w:szCs w:val="22"/>
        </w:rPr>
        <w:t>Computation of t</w:t>
      </w:r>
      <w:r w:rsidR="001319C7" w:rsidRPr="00C12B58">
        <w:rPr>
          <w:rFonts w:ascii="Times New Roman" w:eastAsia="Times New Roman" w:hAnsi="Times New Roman" w:cs="Times New Roman"/>
          <w:b/>
          <w:bCs/>
          <w:sz w:val="22"/>
          <w:szCs w:val="22"/>
        </w:rPr>
        <w:t>he associated change in the mean outcome between any two given compositions</w:t>
      </w:r>
    </w:p>
    <w:p w14:paraId="54BD0F52" w14:textId="77777777" w:rsidR="00516535" w:rsidRPr="00C12B58" w:rsidRDefault="00516535" w:rsidP="00C12B58">
      <w:pPr>
        <w:rPr>
          <w:rFonts w:ascii="Times New Roman" w:eastAsia="Times New Roman" w:hAnsi="Times New Roman" w:cs="Times New Roman"/>
          <w:b/>
          <w:bCs/>
          <w:sz w:val="22"/>
          <w:szCs w:val="22"/>
        </w:rPr>
      </w:pPr>
    </w:p>
    <w:p w14:paraId="649816D8" w14:textId="5216C67F" w:rsidR="008E560A" w:rsidRDefault="000F2C03">
      <w:pPr>
        <w:spacing w:after="160" w:line="259" w:lineRule="auto"/>
        <w:rPr>
          <w:rFonts w:ascii="Times New Roman" w:hAnsi="Times New Roman" w:cs="Times New Roman"/>
          <w:b/>
          <w:bCs/>
          <w:sz w:val="22"/>
          <w:szCs w:val="22"/>
        </w:rPr>
      </w:pPr>
      <w:r w:rsidRPr="00706D39">
        <w:rPr>
          <w:rFonts w:ascii="Times New Roman" w:eastAsia="Times New Roman" w:hAnsi="Times New Roman" w:cs="Times New Roman"/>
          <w:sz w:val="22"/>
          <w:szCs w:val="22"/>
        </w:rPr>
        <w:t xml:space="preserve">Consider two </w:t>
      </w:r>
      <w:r w:rsidR="007A32FC" w:rsidRPr="00706D39">
        <w:rPr>
          <w:rFonts w:ascii="Times New Roman" w:eastAsia="Times New Roman" w:hAnsi="Times New Roman" w:cs="Times New Roman"/>
          <w:sz w:val="22"/>
          <w:szCs w:val="22"/>
        </w:rPr>
        <w:t xml:space="preserve">example </w:t>
      </w:r>
      <w:r w:rsidRPr="00706D39">
        <w:rPr>
          <w:rFonts w:ascii="Times New Roman" w:eastAsia="Times New Roman" w:hAnsi="Times New Roman" w:cs="Times New Roman"/>
          <w:sz w:val="22"/>
          <w:szCs w:val="22"/>
        </w:rPr>
        <w:t>compositions</w:t>
      </w:r>
      <w:r w:rsidR="007A32FC" w:rsidRPr="00706D39">
        <w:rPr>
          <w:rFonts w:ascii="Times New Roman" w:eastAsia="Times New Roman" w:hAnsi="Times New Roman" w:cs="Times New Roman"/>
          <w:sz w:val="22"/>
          <w:szCs w:val="22"/>
        </w:rPr>
        <w:t xml:space="preserve"> that were used for illustration purpose in the main text: </w:t>
      </w:r>
      <w:r w:rsidR="00A25858" w:rsidRPr="00706D39">
        <w:rPr>
          <w:rFonts w:ascii="Times New Roman" w:eastAsia="Times New Roman" w:hAnsi="Times New Roman" w:cs="Times New Roman"/>
          <w:sz w:val="22"/>
          <w:szCs w:val="22"/>
        </w:rPr>
        <w:t xml:space="preserve">namely, </w:t>
      </w:r>
      <w:r w:rsidRPr="00706D39">
        <w:rPr>
          <w:rFonts w:ascii="Times New Roman" w:eastAsia="Times New Roman" w:hAnsi="Times New Roman" w:cs="Times New Roman"/>
          <w:sz w:val="22"/>
          <w:szCs w:val="22"/>
        </w:rPr>
        <w:t>10h (41.7%) sitting, 3h (12.5%) standing, 2h (8.3%) stepping, and 9h (37.5%) sleeping per day, and 7.6h (31.7%) sitting, 5.4h (22.5%) standing, 2h (8.3%), and 9h (37.5%) sleeping per day</w:t>
      </w:r>
      <w:r w:rsidR="00A25858" w:rsidRPr="00706D39">
        <w:rPr>
          <w:rFonts w:ascii="Times New Roman" w:eastAsia="Times New Roman" w:hAnsi="Times New Roman" w:cs="Times New Roman"/>
          <w:sz w:val="22"/>
          <w:szCs w:val="22"/>
        </w:rPr>
        <w:t xml:space="preserve">, denoted as </w:t>
      </w:r>
      <m:oMath>
        <m:sSub>
          <m:sSubPr>
            <m:ctrlPr>
              <w:rPr>
                <w:rFonts w:ascii="Cambria Math" w:eastAsia="Times New Roman" w:hAnsi="Cambria Math" w:cs="Times New Roman"/>
                <w:b/>
                <w:bCs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x</m:t>
            </m:r>
          </m:e>
          <m:sub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1</m:t>
            </m:r>
          </m:sub>
        </m:sSub>
      </m:oMath>
      <w:r w:rsidR="00A25858" w:rsidRPr="00706D39">
        <w:rPr>
          <w:rFonts w:ascii="Times New Roman" w:eastAsia="Times New Roman" w:hAnsi="Times New Roman" w:cs="Times New Roman"/>
          <w:sz w:val="22"/>
          <w:szCs w:val="22"/>
        </w:rPr>
        <w:t xml:space="preserve"> and </w:t>
      </w:r>
      <m:oMath>
        <m:sSub>
          <m:sSubPr>
            <m:ctrlPr>
              <w:rPr>
                <w:rFonts w:ascii="Cambria Math" w:eastAsia="Times New Roman" w:hAnsi="Cambria Math" w:cs="Times New Roman"/>
                <w:b/>
                <w:bCs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x</m:t>
            </m:r>
          </m:e>
          <m:sub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2</m:t>
            </m:r>
          </m:sub>
        </m:sSub>
      </m:oMath>
      <w:r w:rsidR="00A25858" w:rsidRPr="00706D39">
        <w:rPr>
          <w:rFonts w:ascii="Times New Roman" w:eastAsia="Times New Roman" w:hAnsi="Times New Roman" w:cs="Times New Roman"/>
          <w:sz w:val="22"/>
          <w:szCs w:val="22"/>
        </w:rPr>
        <w:t xml:space="preserve">, respectively. </w:t>
      </w:r>
      <w:r w:rsidR="00B46611" w:rsidRPr="00706D39">
        <w:rPr>
          <w:rFonts w:ascii="Times New Roman" w:eastAsia="Times New Roman" w:hAnsi="Times New Roman" w:cs="Times New Roman"/>
          <w:sz w:val="22"/>
          <w:szCs w:val="22"/>
        </w:rPr>
        <w:t>By using the perturbation and power operations</w:t>
      </w:r>
      <w:r w:rsidR="00960E13">
        <w:rPr>
          <w:rFonts w:ascii="Times New Roman" w:eastAsia="Times New Roman" w:hAnsi="Times New Roman" w:cs="Times New Roman"/>
          <w:sz w:val="22"/>
          <w:szCs w:val="22"/>
        </w:rPr>
        <w:t xml:space="preserve"> defined in A</w:t>
      </w:r>
      <w:r w:rsidR="00AB5FD1">
        <w:rPr>
          <w:rFonts w:ascii="Times New Roman" w:eastAsia="Times New Roman" w:hAnsi="Times New Roman" w:cs="Times New Roman"/>
          <w:sz w:val="22"/>
          <w:szCs w:val="22"/>
        </w:rPr>
        <w:t>1</w:t>
      </w:r>
      <w:r w:rsidR="00960E13">
        <w:rPr>
          <w:rFonts w:ascii="Times New Roman" w:eastAsia="Times New Roman" w:hAnsi="Times New Roman" w:cs="Times New Roman"/>
          <w:sz w:val="22"/>
          <w:szCs w:val="22"/>
        </w:rPr>
        <w:t>.1</w:t>
      </w:r>
      <w:r w:rsidR="00B46611" w:rsidRPr="00706D39">
        <w:rPr>
          <w:rFonts w:ascii="Times New Roman" w:eastAsia="Times New Roman" w:hAnsi="Times New Roman" w:cs="Times New Roman"/>
          <w:sz w:val="22"/>
          <w:szCs w:val="22"/>
        </w:rPr>
        <w:t xml:space="preserve">, </w:t>
      </w:r>
      <w:r w:rsidR="00772FE1" w:rsidRPr="00706D39">
        <w:rPr>
          <w:rFonts w:ascii="Times New Roman" w:eastAsia="Times New Roman" w:hAnsi="Times New Roman" w:cs="Times New Roman"/>
          <w:sz w:val="22"/>
          <w:szCs w:val="22"/>
        </w:rPr>
        <w:t xml:space="preserve">the change from </w:t>
      </w:r>
      <m:oMath>
        <m:sSub>
          <m:sSubPr>
            <m:ctrlPr>
              <w:rPr>
                <w:rFonts w:ascii="Cambria Math" w:eastAsia="Times New Roman" w:hAnsi="Cambria Math" w:cs="Times New Roman"/>
                <w:b/>
                <w:bCs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x</m:t>
            </m:r>
          </m:e>
          <m:sub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1</m:t>
            </m:r>
          </m:sub>
        </m:sSub>
      </m:oMath>
      <w:r w:rsidR="00960E13" w:rsidRPr="00706D39">
        <w:rPr>
          <w:rFonts w:ascii="Times New Roman" w:eastAsia="Times New Roman" w:hAnsi="Times New Roman" w:cs="Times New Roman"/>
          <w:sz w:val="22"/>
          <w:szCs w:val="22"/>
        </w:rPr>
        <w:t xml:space="preserve"> </w:t>
      </w:r>
      <w:r w:rsidR="00772FE1" w:rsidRPr="00706D39">
        <w:rPr>
          <w:rFonts w:ascii="Times New Roman" w:eastAsia="Times New Roman" w:hAnsi="Times New Roman" w:cs="Times New Roman"/>
          <w:sz w:val="22"/>
          <w:szCs w:val="22"/>
        </w:rPr>
        <w:t xml:space="preserve"> to </w:t>
      </w:r>
      <m:oMath>
        <m:sSub>
          <m:sSubPr>
            <m:ctrlPr>
              <w:rPr>
                <w:rFonts w:ascii="Cambria Math" w:eastAsia="Times New Roman" w:hAnsi="Cambria Math" w:cs="Times New Roman"/>
                <w:b/>
                <w:bCs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x</m:t>
            </m:r>
          </m:e>
          <m:sub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2</m:t>
            </m:r>
          </m:sub>
        </m:sSub>
      </m:oMath>
      <w:r w:rsidR="00772FE1" w:rsidRPr="00706D39">
        <w:rPr>
          <w:rFonts w:ascii="Times New Roman" w:eastAsia="Times New Roman" w:hAnsi="Times New Roman" w:cs="Times New Roman"/>
          <w:sz w:val="22"/>
          <w:szCs w:val="22"/>
        </w:rPr>
        <w:t xml:space="preserve"> equals </w:t>
      </w:r>
      <m:oMath>
        <m:sSub>
          <m:sSubPr>
            <m:ctrlPr>
              <w:rPr>
                <w:rFonts w:ascii="Cambria Math" w:eastAsia="Times New Roman" w:hAnsi="Cambria Math" w:cs="Times New Roman"/>
                <w:b/>
                <w:bCs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x</m:t>
            </m:r>
          </m:e>
          <m:sub>
            <m:r>
              <w:rPr>
                <w:rFonts w:ascii="Cambria Math" w:eastAsia="Times New Roman" w:hAnsi="Cambria Math" w:cs="Times New Roman"/>
                <w:sz w:val="22"/>
                <w:szCs w:val="22"/>
              </w:rPr>
              <m:t>2</m:t>
            </m:r>
          </m:sub>
        </m:sSub>
        <m:r>
          <w:rPr>
            <w:rFonts w:ascii="Cambria Math" w:eastAsia="Times New Roman" w:hAnsi="Cambria Math" w:cs="Times New Roman"/>
            <w:sz w:val="22"/>
            <w:szCs w:val="22"/>
          </w:rPr>
          <m:t xml:space="preserve"> </m:t>
        </m:r>
        <m:r>
          <w:rPr>
            <w:rFonts w:ascii="Cambria Math" w:hAnsi="Cambria Math" w:cs="Times New Roman"/>
            <w:sz w:val="22"/>
            <w:szCs w:val="22"/>
            <w:shd w:val="clear" w:color="auto" w:fill="FAF9F8"/>
          </w:rPr>
          <m:t xml:space="preserve">Θ </m:t>
        </m:r>
        <m:sSub>
          <m:sSubPr>
            <m:ctrlPr>
              <w:rPr>
                <w:rFonts w:ascii="Cambria Math" w:hAnsi="Cambria Math" w:cs="Times New Roman"/>
                <w:b/>
                <w:bCs/>
                <w:i/>
                <w:sz w:val="22"/>
                <w:szCs w:val="22"/>
                <w:shd w:val="clear" w:color="auto" w:fill="FAF9F8"/>
              </w:rPr>
            </m:ctrlPr>
          </m:sSubPr>
          <m:e>
            <m:r>
              <m:rPr>
                <m:sty m:val="bi"/>
              </m:rP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x</m:t>
            </m: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e>
          <m:sub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1</m:t>
            </m:r>
          </m:sub>
        </m:sSub>
      </m:oMath>
      <w:r w:rsidR="00A740F2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. The </w:t>
      </w:r>
      <w:proofErr w:type="spellStart"/>
      <w:r w:rsidR="00A740F2" w:rsidRPr="00C12B58">
        <w:rPr>
          <w:rFonts w:ascii="Times New Roman" w:hAnsi="Times New Roman" w:cs="Times New Roman"/>
          <w:i/>
          <w:iCs/>
          <w:sz w:val="22"/>
          <w:szCs w:val="22"/>
          <w:shd w:val="clear" w:color="auto" w:fill="FAF9F8"/>
        </w:rPr>
        <w:t>ilr</w:t>
      </w:r>
      <w:proofErr w:type="spellEnd"/>
      <w:r w:rsidR="00A740F2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-transformation </w:t>
      </w:r>
      <w:r w:rsidR="000E1630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of </w:t>
      </w:r>
      <m:oMath>
        <m:sSub>
          <m:sSubPr>
            <m:ctrlPr>
              <w:rPr>
                <w:rFonts w:ascii="Cambria Math" w:eastAsia="Times New Roman" w:hAnsi="Cambria Math" w:cs="Times New Roman"/>
                <w:b/>
                <w:bCs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x</m:t>
            </m:r>
          </m:e>
          <m:sub>
            <m:r>
              <w:rPr>
                <w:rFonts w:ascii="Cambria Math" w:eastAsia="Times New Roman" w:hAnsi="Cambria Math" w:cs="Times New Roman"/>
                <w:sz w:val="22"/>
                <w:szCs w:val="22"/>
              </w:rPr>
              <m:t>2</m:t>
            </m:r>
          </m:sub>
        </m:sSub>
        <m:r>
          <w:rPr>
            <w:rFonts w:ascii="Cambria Math" w:eastAsia="Times New Roman" w:hAnsi="Cambria Math" w:cs="Times New Roman"/>
            <w:sz w:val="22"/>
            <w:szCs w:val="22"/>
          </w:rPr>
          <m:t xml:space="preserve"> </m:t>
        </m:r>
        <m:r>
          <w:rPr>
            <w:rFonts w:ascii="Cambria Math" w:hAnsi="Cambria Math" w:cs="Times New Roman"/>
            <w:sz w:val="22"/>
            <w:szCs w:val="22"/>
            <w:shd w:val="clear" w:color="auto" w:fill="FAF9F8"/>
          </w:rPr>
          <m:t xml:space="preserve">Θ </m:t>
        </m:r>
        <m:sSub>
          <m:sSubPr>
            <m:ctrlPr>
              <w:rPr>
                <w:rFonts w:ascii="Cambria Math" w:hAnsi="Cambria Math" w:cs="Times New Roman"/>
                <w:b/>
                <w:bCs/>
                <w:i/>
                <w:sz w:val="22"/>
                <w:szCs w:val="22"/>
                <w:shd w:val="clear" w:color="auto" w:fill="FAF9F8"/>
              </w:rPr>
            </m:ctrlPr>
          </m:sSubPr>
          <m:e>
            <m:r>
              <m:rPr>
                <m:sty m:val="bi"/>
              </m:rP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x</m:t>
            </m: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e>
          <m:sub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1</m:t>
            </m:r>
          </m:sub>
        </m:sSub>
      </m:oMath>
      <w:r w:rsidR="000E1630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is </w:t>
      </w:r>
      <w:proofErr w:type="spellStart"/>
      <w:proofErr w:type="gramStart"/>
      <w:r w:rsidR="00C14690" w:rsidRPr="00C12B58">
        <w:rPr>
          <w:rFonts w:ascii="Times New Roman" w:hAnsi="Times New Roman" w:cs="Times New Roman"/>
          <w:i/>
          <w:iCs/>
          <w:sz w:val="22"/>
          <w:szCs w:val="22"/>
          <w:shd w:val="clear" w:color="auto" w:fill="FAF9F8"/>
        </w:rPr>
        <w:t>ilr</w:t>
      </w:r>
      <w:proofErr w:type="spellEnd"/>
      <w:r w:rsidR="00C14690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>(</w:t>
      </w:r>
      <w:proofErr w:type="gramEnd"/>
      <m:oMath>
        <m:sSub>
          <m:sSubPr>
            <m:ctrlPr>
              <w:rPr>
                <w:rFonts w:ascii="Cambria Math" w:hAnsi="Cambria Math" w:cs="Times New Roman"/>
                <w:b/>
                <w:bCs/>
                <w:i/>
                <w:sz w:val="22"/>
                <w:szCs w:val="22"/>
                <w:shd w:val="clear" w:color="auto" w:fill="FAF9F8"/>
              </w:rPr>
            </m:ctrlPr>
          </m:sSubPr>
          <m:e>
            <m:r>
              <m:rPr>
                <m:sty m:val="bi"/>
              </m:rP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x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2</m:t>
            </m:r>
          </m:sub>
        </m:sSub>
      </m:oMath>
      <w:r w:rsidR="00232DBD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) – </w:t>
      </w:r>
      <w:proofErr w:type="spellStart"/>
      <w:r w:rsidR="00232DBD" w:rsidRPr="00C12B58">
        <w:rPr>
          <w:rFonts w:ascii="Times New Roman" w:hAnsi="Times New Roman" w:cs="Times New Roman"/>
          <w:i/>
          <w:iCs/>
          <w:sz w:val="22"/>
          <w:szCs w:val="22"/>
          <w:shd w:val="clear" w:color="auto" w:fill="FAF9F8"/>
        </w:rPr>
        <w:t>ilr</w:t>
      </w:r>
      <w:proofErr w:type="spellEnd"/>
      <w:r w:rsidR="00232DBD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>(</w:t>
      </w:r>
      <m:oMath>
        <m:sSub>
          <m:sSubPr>
            <m:ctrlPr>
              <w:rPr>
                <w:rFonts w:ascii="Cambria Math" w:hAnsi="Cambria Math" w:cs="Times New Roman"/>
                <w:b/>
                <w:bCs/>
                <w:i/>
                <w:sz w:val="22"/>
                <w:szCs w:val="22"/>
                <w:shd w:val="clear" w:color="auto" w:fill="FAF9F8"/>
              </w:rPr>
            </m:ctrlPr>
          </m:sSubPr>
          <m:e>
            <m:r>
              <m:rPr>
                <m:sty m:val="bi"/>
              </m:rP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x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1</m:t>
            </m:r>
          </m:sub>
        </m:sSub>
      </m:oMath>
      <w:r w:rsidR="00232DBD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>)</w:t>
      </w:r>
      <w:r w:rsidR="0094098B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because </w:t>
      </w:r>
      <w:proofErr w:type="spellStart"/>
      <w:r w:rsidR="0095273F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>ilr</w:t>
      </w:r>
      <w:proofErr w:type="spellEnd"/>
      <w:r w:rsidR="0095273F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>-transformation is an isom</w:t>
      </w:r>
      <w:r w:rsidR="00A221A3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>etr</w:t>
      </w:r>
      <w:r w:rsidR="00F97EAF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>ic isomorphism</w:t>
      </w:r>
      <w:r w:rsidR="0095273F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between </w:t>
      </w:r>
      <m:oMath>
        <m:sSup>
          <m:sSupP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sSupPr>
          <m:e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S</m:t>
            </m:r>
          </m:e>
          <m:sup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4</m:t>
            </m:r>
          </m:sup>
        </m:sSup>
      </m:oMath>
      <w:r w:rsidR="0095273F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and </w:t>
      </w:r>
      <m:oMath>
        <m:sSup>
          <m:sSupP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sSupPr>
          <m:e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R</m:t>
            </m:r>
          </m:e>
          <m:sup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3</m:t>
            </m:r>
          </m:sup>
        </m:sSup>
      </m:oMath>
      <w:r w:rsidR="00A221A3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(</w:t>
      </w:r>
      <w:proofErr w:type="spellStart"/>
      <w:r w:rsidR="001B2716" w:rsidRPr="00C12B58">
        <w:rPr>
          <w:rFonts w:ascii="Times New Roman" w:hAnsi="Times New Roman" w:cs="Times New Roman"/>
          <w:sz w:val="22"/>
          <w:szCs w:val="22"/>
          <w:shd w:val="clear" w:color="auto" w:fill="FAF9F8"/>
        </w:rPr>
        <w:t>Pawlowsky-Glahn</w:t>
      </w:r>
      <w:proofErr w:type="spellEnd"/>
      <w:r w:rsidR="001B2716" w:rsidRPr="00706D39" w:rsidDel="001B2716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</w:t>
      </w:r>
      <w:r w:rsidR="001B2716">
        <w:rPr>
          <w:rFonts w:ascii="Times New Roman" w:hAnsi="Times New Roman" w:cs="Times New Roman"/>
          <w:sz w:val="22"/>
          <w:szCs w:val="22"/>
          <w:shd w:val="clear" w:color="auto" w:fill="FAF9F8"/>
        </w:rPr>
        <w:t>et al</w:t>
      </w:r>
      <w:r w:rsidR="00510EE1">
        <w:rPr>
          <w:rFonts w:ascii="Times New Roman" w:hAnsi="Times New Roman" w:cs="Times New Roman"/>
          <w:sz w:val="22"/>
          <w:szCs w:val="22"/>
          <w:shd w:val="clear" w:color="auto" w:fill="FAF9F8"/>
        </w:rPr>
        <w:t>.,</w:t>
      </w:r>
      <w:r w:rsidR="001B2716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2015</w:t>
      </w:r>
      <w:r w:rsidR="00FE23B4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>)</w:t>
      </w:r>
      <w:r w:rsidR="003424D1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>.</w:t>
      </w:r>
      <w:r w:rsidR="00FD2F4B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If we denote </w:t>
      </w:r>
      <w:r w:rsidR="00232DBD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</w:t>
      </w:r>
      <w:proofErr w:type="spellStart"/>
      <w:r w:rsidR="00960E13" w:rsidRPr="00C12B58">
        <w:rPr>
          <w:rFonts w:ascii="Times New Roman" w:hAnsi="Times New Roman" w:cs="Times New Roman"/>
          <w:i/>
          <w:iCs/>
          <w:sz w:val="22"/>
          <w:szCs w:val="22"/>
          <w:shd w:val="clear" w:color="auto" w:fill="FAF9F8"/>
        </w:rPr>
        <w:t>ilr</w:t>
      </w:r>
      <w:proofErr w:type="spellEnd"/>
      <w:r w:rsidR="00960E13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>(</w:t>
      </w:r>
      <m:oMath>
        <m:sSub>
          <m:sSubPr>
            <m:ctrlPr>
              <w:rPr>
                <w:rFonts w:ascii="Cambria Math" w:hAnsi="Cambria Math" w:cs="Times New Roman"/>
                <w:b/>
                <w:bCs/>
                <w:i/>
                <w:sz w:val="22"/>
                <w:szCs w:val="22"/>
                <w:shd w:val="clear" w:color="auto" w:fill="FAF9F8"/>
              </w:rPr>
            </m:ctrlPr>
          </m:sSubPr>
          <m:e>
            <m:r>
              <m:rPr>
                <m:sty m:val="bi"/>
              </m:rP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x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1</m:t>
            </m:r>
          </m:sub>
        </m:sSub>
      </m:oMath>
      <w:r w:rsidR="00960E13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) </w:t>
      </w:r>
      <w:r w:rsidR="00FD2F4B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as </w:t>
      </w:r>
      <m:oMath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sSubPr>
          <m:e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P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1</m:t>
            </m:r>
          </m:sub>
        </m:sSub>
      </m:oMath>
      <w:r w:rsidR="00FD2F4B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and </w:t>
      </w:r>
      <w:proofErr w:type="spellStart"/>
      <w:r w:rsidR="00960E13" w:rsidRPr="00C12B58">
        <w:rPr>
          <w:rFonts w:ascii="Times New Roman" w:hAnsi="Times New Roman" w:cs="Times New Roman"/>
          <w:i/>
          <w:iCs/>
          <w:sz w:val="22"/>
          <w:szCs w:val="22"/>
          <w:shd w:val="clear" w:color="auto" w:fill="FAF9F8"/>
        </w:rPr>
        <w:t>ilr</w:t>
      </w:r>
      <w:proofErr w:type="spellEnd"/>
      <w:r w:rsidR="00960E13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>(</w:t>
      </w:r>
      <m:oMath>
        <m:sSub>
          <m:sSubPr>
            <m:ctrlPr>
              <w:rPr>
                <w:rFonts w:ascii="Cambria Math" w:hAnsi="Cambria Math" w:cs="Times New Roman"/>
                <w:b/>
                <w:bCs/>
                <w:i/>
                <w:sz w:val="22"/>
                <w:szCs w:val="22"/>
                <w:shd w:val="clear" w:color="auto" w:fill="FAF9F8"/>
              </w:rPr>
            </m:ctrlPr>
          </m:sSubPr>
          <m:e>
            <m:r>
              <m:rPr>
                <m:sty m:val="bi"/>
              </m:rP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x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2</m:t>
            </m:r>
          </m:sub>
        </m:sSub>
      </m:oMath>
      <w:r w:rsidR="00960E13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) </w:t>
      </w:r>
      <w:r w:rsidR="00FD2F4B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>as</w:t>
      </w:r>
      <w:r w:rsidR="00960E13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</w:t>
      </w:r>
      <m:oMath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sSubPr>
          <m:e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P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2</m:t>
            </m:r>
          </m:sub>
        </m:sSub>
      </m:oMath>
      <w:r w:rsidR="005B172A">
        <w:rPr>
          <w:rFonts w:ascii="Times New Roman" w:eastAsiaTheme="minorEastAsia" w:hAnsi="Times New Roman" w:cs="Times New Roman"/>
          <w:sz w:val="22"/>
          <w:szCs w:val="22"/>
          <w:shd w:val="clear" w:color="auto" w:fill="FAF9F8"/>
        </w:rPr>
        <w:t xml:space="preserve"> and </w:t>
      </w:r>
      <w:r w:rsidR="00DF3DD6">
        <w:rPr>
          <w:rFonts w:ascii="Times New Roman" w:eastAsiaTheme="minorEastAsia" w:hAnsi="Times New Roman" w:cs="Times New Roman"/>
          <w:sz w:val="22"/>
          <w:szCs w:val="22"/>
          <w:shd w:val="clear" w:color="auto" w:fill="FAF9F8"/>
        </w:rPr>
        <w:t xml:space="preserve">the </w:t>
      </w:r>
      <w:proofErr w:type="spellStart"/>
      <w:r w:rsidR="00DF3DD6" w:rsidRPr="00C12B58">
        <w:rPr>
          <w:rFonts w:ascii="Times New Roman" w:eastAsiaTheme="minorEastAsia" w:hAnsi="Times New Roman" w:cs="Times New Roman"/>
          <w:i/>
          <w:iCs/>
          <w:sz w:val="22"/>
          <w:szCs w:val="22"/>
          <w:shd w:val="clear" w:color="auto" w:fill="FAF9F8"/>
        </w:rPr>
        <w:t>ilr</w:t>
      </w:r>
      <w:proofErr w:type="spellEnd"/>
      <w:r w:rsidR="00DF3DD6">
        <w:rPr>
          <w:rFonts w:ascii="Times New Roman" w:eastAsiaTheme="minorEastAsia" w:hAnsi="Times New Roman" w:cs="Times New Roman"/>
          <w:sz w:val="22"/>
          <w:szCs w:val="22"/>
          <w:shd w:val="clear" w:color="auto" w:fill="FAF9F8"/>
        </w:rPr>
        <w:t>-coordinates defined in the equation (3) in the main text are used</w:t>
      </w:r>
      <w:r w:rsidR="00D460E6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, then </w:t>
      </w:r>
      <m:oMath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sSubPr>
          <m:e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P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1</m:t>
            </m:r>
          </m:sub>
        </m:sSub>
      </m:oMath>
      <w:r w:rsidR="00D460E6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and </w:t>
      </w:r>
      <m:oMath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sSubPr>
          <m:e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P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2</m:t>
            </m:r>
          </m:sub>
        </m:sSub>
      </m:oMath>
      <w:r w:rsidR="00D460E6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are just two points in </w:t>
      </w:r>
      <m:oMath>
        <m:sSup>
          <m:sSupP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sSupPr>
          <m:e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R</m:t>
            </m:r>
          </m:e>
          <m:sup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3</m:t>
            </m:r>
          </m:sup>
        </m:sSup>
      </m:oMath>
      <w:r w:rsidR="00625D5A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</w:t>
      </w:r>
      <w:r w:rsidR="00EC6A27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with </w:t>
      </w:r>
      <m:oMath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sSubPr>
          <m:e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P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1</m:t>
            </m:r>
          </m:sub>
        </m:sSub>
      </m:oMath>
      <w:r w:rsidR="00EC6A27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= </w:t>
      </w:r>
      <w:r w:rsidR="00EC6A27" w:rsidRPr="00706D39">
        <w:rPr>
          <w:rFonts w:ascii="Times New Roman" w:eastAsia="Times New Roman" w:hAnsi="Times New Roman" w:cs="Times New Roman"/>
          <w:sz w:val="22"/>
          <w:szCs w:val="22"/>
        </w:rPr>
        <w:t xml:space="preserve">(-1.02, 0.53, -0.78) and </w:t>
      </w:r>
      <m:oMath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sSubPr>
          <m:e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P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2</m:t>
            </m:r>
          </m:sub>
        </m:sSub>
      </m:oMath>
      <w:r w:rsidR="00960E13" w:rsidRPr="00706D39">
        <w:rPr>
          <w:rFonts w:ascii="Times New Roman" w:hAnsi="Times New Roman" w:cs="Times New Roman"/>
          <w:sz w:val="22"/>
          <w:szCs w:val="22"/>
          <w:shd w:val="clear" w:color="auto" w:fill="FAF9F8"/>
        </w:rPr>
        <w:t xml:space="preserve"> </w:t>
      </w:r>
      <w:r w:rsidR="00EC6A27" w:rsidRPr="00706D39">
        <w:rPr>
          <w:rFonts w:ascii="Times New Roman" w:eastAsia="Times New Roman" w:hAnsi="Times New Roman" w:cs="Times New Roman"/>
          <w:sz w:val="22"/>
          <w:szCs w:val="22"/>
        </w:rPr>
        <w:t xml:space="preserve"> = (-1.12, 0.06, -0.34)</w:t>
      </w:r>
      <w:r w:rsidR="00FE23B4" w:rsidRPr="00706D39">
        <w:rPr>
          <w:rFonts w:ascii="Times New Roman" w:eastAsia="Times New Roman" w:hAnsi="Times New Roman" w:cs="Times New Roman"/>
          <w:sz w:val="22"/>
          <w:szCs w:val="22"/>
        </w:rPr>
        <w:t xml:space="preserve">, </w:t>
      </w:r>
      <w:r w:rsidR="00DF3DD6">
        <w:rPr>
          <w:rFonts w:ascii="Times New Roman" w:eastAsia="Times New Roman" w:hAnsi="Times New Roman" w:cs="Times New Roman"/>
          <w:sz w:val="22"/>
          <w:szCs w:val="22"/>
        </w:rPr>
        <w:t>and</w:t>
      </w:r>
      <w:r w:rsidR="00DF3DD6" w:rsidRPr="00706D39">
        <w:rPr>
          <w:rFonts w:ascii="Times New Roman" w:eastAsia="Times New Roman" w:hAnsi="Times New Roman" w:cs="Times New Roman"/>
          <w:sz w:val="22"/>
          <w:szCs w:val="22"/>
        </w:rPr>
        <w:t xml:space="preserve"> </w:t>
      </w:r>
      <w:r w:rsidR="00FE23B4" w:rsidRPr="00706D39">
        <w:rPr>
          <w:rFonts w:ascii="Times New Roman" w:eastAsia="Times New Roman" w:hAnsi="Times New Roman" w:cs="Times New Roman"/>
          <w:sz w:val="22"/>
          <w:szCs w:val="22"/>
        </w:rPr>
        <w:t xml:space="preserve">the change </w:t>
      </w:r>
      <w:r w:rsidR="00FE23B4" w:rsidRPr="00706D39">
        <w:rPr>
          <w:rFonts w:ascii="Times New Roman" w:eastAsia="Times New Roman" w:hAnsi="Times New Roman" w:cs="Times New Roman"/>
          <w:sz w:val="22"/>
          <w:szCs w:val="22"/>
        </w:rPr>
        <w:lastRenderedPageBreak/>
        <w:t xml:space="preserve">from </w:t>
      </w:r>
      <m:oMath>
        <m:sSub>
          <m:sSubPr>
            <m:ctrlPr>
              <w:rPr>
                <w:rFonts w:ascii="Cambria Math" w:eastAsia="Times New Roman" w:hAnsi="Cambria Math" w:cs="Times New Roman"/>
                <w:b/>
                <w:bCs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x</m:t>
            </m:r>
          </m:e>
          <m:sub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1</m:t>
            </m:r>
          </m:sub>
        </m:sSub>
      </m:oMath>
      <w:r w:rsidR="00960E13" w:rsidRPr="00706D39">
        <w:rPr>
          <w:rFonts w:ascii="Times New Roman" w:eastAsia="Times New Roman" w:hAnsi="Times New Roman" w:cs="Times New Roman"/>
          <w:sz w:val="22"/>
          <w:szCs w:val="22"/>
        </w:rPr>
        <w:t xml:space="preserve">  to </w:t>
      </w:r>
      <m:oMath>
        <m:sSub>
          <m:sSubPr>
            <m:ctrlPr>
              <w:rPr>
                <w:rFonts w:ascii="Cambria Math" w:eastAsia="Times New Roman" w:hAnsi="Cambria Math" w:cs="Times New Roman"/>
                <w:b/>
                <w:bCs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x</m:t>
            </m:r>
          </m:e>
          <m:sub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2</m:t>
            </m:r>
          </m:sub>
        </m:sSub>
      </m:oMath>
      <w:r w:rsidR="00FE23B4" w:rsidRPr="00706D39">
        <w:rPr>
          <w:rFonts w:ascii="Times New Roman" w:eastAsia="Times New Roman" w:hAnsi="Times New Roman" w:cs="Times New Roman"/>
          <w:sz w:val="22"/>
          <w:szCs w:val="22"/>
        </w:rPr>
        <w:t xml:space="preserve"> can be characterized by the change from</w:t>
      </w:r>
      <w:r w:rsidR="00960E13">
        <w:rPr>
          <w:rFonts w:ascii="Times New Roman" w:eastAsia="Times New Roman" w:hAnsi="Times New Roman" w:cs="Times New Roman"/>
          <w:sz w:val="22"/>
          <w:szCs w:val="22"/>
        </w:rPr>
        <w:t xml:space="preserve"> </w:t>
      </w:r>
      <m:oMath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sSubPr>
          <m:e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P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1</m:t>
            </m:r>
          </m:sub>
        </m:sSub>
      </m:oMath>
      <w:r w:rsidR="00FE23B4" w:rsidRPr="00706D39">
        <w:rPr>
          <w:rFonts w:ascii="Times New Roman" w:eastAsia="Times New Roman" w:hAnsi="Times New Roman" w:cs="Times New Roman"/>
          <w:sz w:val="22"/>
          <w:szCs w:val="22"/>
        </w:rPr>
        <w:t xml:space="preserve"> to </w:t>
      </w:r>
      <m:oMath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  <w:shd w:val="clear" w:color="auto" w:fill="FAF9F8"/>
              </w:rPr>
            </m:ctrlPr>
          </m:sSubPr>
          <m:e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P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  <w:shd w:val="clear" w:color="auto" w:fill="FAF9F8"/>
              </w:rPr>
              <m:t>2</m:t>
            </m:r>
          </m:sub>
        </m:sSub>
      </m:oMath>
      <w:r w:rsidR="00FE23B4" w:rsidRPr="00706D39">
        <w:rPr>
          <w:rFonts w:ascii="Times New Roman" w:eastAsia="Times New Roman" w:hAnsi="Times New Roman" w:cs="Times New Roman"/>
          <w:sz w:val="22"/>
          <w:szCs w:val="22"/>
        </w:rPr>
        <w:t xml:space="preserve"> with </w:t>
      </w:r>
      <w:r w:rsidR="00B57C82" w:rsidRPr="00706D39">
        <w:rPr>
          <w:rFonts w:ascii="Times New Roman" w:eastAsia="Times New Roman" w:hAnsi="Times New Roman" w:cs="Times New Roman"/>
          <w:sz w:val="22"/>
          <w:szCs w:val="22"/>
        </w:rPr>
        <w:t>difference of -0.1, -0.48, and 0.44 in each coordinate</w:t>
      </w:r>
      <w:r w:rsidR="00034A66" w:rsidRPr="00706D39">
        <w:rPr>
          <w:rFonts w:ascii="Times New Roman" w:eastAsia="Times New Roman" w:hAnsi="Times New Roman" w:cs="Times New Roman"/>
          <w:sz w:val="22"/>
          <w:szCs w:val="22"/>
        </w:rPr>
        <w:t xml:space="preserve"> </w:t>
      </w:r>
      <m:oMath>
        <m:sSub>
          <m:sSubPr>
            <m:ctrlPr>
              <w:rPr>
                <w:rFonts w:ascii="Cambria Math" w:eastAsia="Times New Roman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eastAsia="Times New Roman" w:hAnsi="Cambria Math" w:cs="Times New Roman"/>
                <w:sz w:val="22"/>
                <w:szCs w:val="22"/>
              </w:rPr>
              <m:t>z</m:t>
            </m:r>
          </m:e>
          <m:sub>
            <m:r>
              <m:rPr>
                <m:sty m:val="p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1</m:t>
            </m:r>
          </m:sub>
        </m:sSub>
      </m:oMath>
      <w:r w:rsidR="00034A66" w:rsidRPr="00706D39">
        <w:rPr>
          <w:rFonts w:ascii="Times New Roman" w:eastAsia="Times New Roman" w:hAnsi="Times New Roman" w:cs="Times New Roman"/>
          <w:sz w:val="22"/>
          <w:szCs w:val="22"/>
        </w:rPr>
        <w:t xml:space="preserve">, </w:t>
      </w:r>
      <m:oMath>
        <m:sSub>
          <m:sSubPr>
            <m:ctrlPr>
              <w:rPr>
                <w:rFonts w:ascii="Cambria Math" w:eastAsia="Times New Roman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eastAsia="Times New Roman" w:hAnsi="Cambria Math" w:cs="Times New Roman"/>
                <w:sz w:val="22"/>
                <w:szCs w:val="22"/>
              </w:rPr>
              <m:t>z</m:t>
            </m:r>
          </m:e>
          <m:sub>
            <m:r>
              <m:rPr>
                <m:sty m:val="p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2</m:t>
            </m:r>
          </m:sub>
        </m:sSub>
      </m:oMath>
      <w:r w:rsidR="00034A66" w:rsidRPr="00706D39">
        <w:rPr>
          <w:rFonts w:ascii="Times New Roman" w:eastAsia="Times New Roman" w:hAnsi="Times New Roman" w:cs="Times New Roman"/>
          <w:sz w:val="22"/>
          <w:szCs w:val="22"/>
        </w:rPr>
        <w:t xml:space="preserve">, and </w:t>
      </w:r>
      <m:oMath>
        <m:sSub>
          <m:sSubPr>
            <m:ctrlPr>
              <w:rPr>
                <w:rFonts w:ascii="Cambria Math" w:eastAsia="Times New Roman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eastAsia="Times New Roman" w:hAnsi="Cambria Math" w:cs="Times New Roman"/>
                <w:sz w:val="22"/>
                <w:szCs w:val="22"/>
              </w:rPr>
              <m:t>z</m:t>
            </m:r>
          </m:e>
          <m:sub>
            <m:r>
              <m:rPr>
                <m:sty m:val="p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3</m:t>
            </m:r>
          </m:sub>
        </m:sSub>
      </m:oMath>
      <w:r w:rsidR="00B57C82" w:rsidRPr="00706D39">
        <w:rPr>
          <w:rFonts w:ascii="Times New Roman" w:eastAsia="Times New Roman" w:hAnsi="Times New Roman" w:cs="Times New Roman"/>
          <w:sz w:val="22"/>
          <w:szCs w:val="22"/>
        </w:rPr>
        <w:t>.</w:t>
      </w:r>
      <w:r w:rsidR="00FD7FEA" w:rsidRPr="00706D39">
        <w:rPr>
          <w:rFonts w:ascii="Times New Roman" w:eastAsia="Times New Roman" w:hAnsi="Times New Roman" w:cs="Times New Roman"/>
          <w:sz w:val="22"/>
          <w:szCs w:val="22"/>
        </w:rPr>
        <w:t xml:space="preserve"> With </w:t>
      </w:r>
      <w:r w:rsidR="00F62156">
        <w:rPr>
          <w:rFonts w:ascii="Times New Roman" w:eastAsia="Times New Roman" w:hAnsi="Times New Roman" w:cs="Times New Roman"/>
          <w:sz w:val="22"/>
          <w:szCs w:val="22"/>
        </w:rPr>
        <w:t>a</w:t>
      </w:r>
      <w:r w:rsidR="00F62156" w:rsidRPr="00706D39">
        <w:rPr>
          <w:rFonts w:ascii="Times New Roman" w:eastAsia="Times New Roman" w:hAnsi="Times New Roman" w:cs="Times New Roman"/>
          <w:sz w:val="22"/>
          <w:szCs w:val="22"/>
        </w:rPr>
        <w:t xml:space="preserve"> </w:t>
      </w:r>
      <w:r w:rsidR="00FD7FEA" w:rsidRPr="00706D39">
        <w:rPr>
          <w:rFonts w:ascii="Times New Roman" w:eastAsia="Times New Roman" w:hAnsi="Times New Roman" w:cs="Times New Roman"/>
          <w:sz w:val="22"/>
          <w:szCs w:val="22"/>
        </w:rPr>
        <w:t xml:space="preserve">fitted </w:t>
      </w:r>
      <w:r w:rsidR="00F62156">
        <w:rPr>
          <w:rFonts w:ascii="Times New Roman" w:eastAsia="Times New Roman" w:hAnsi="Times New Roman" w:cs="Times New Roman"/>
          <w:sz w:val="22"/>
          <w:szCs w:val="22"/>
        </w:rPr>
        <w:t xml:space="preserve">linear </w:t>
      </w:r>
      <w:r w:rsidR="00FD7FEA" w:rsidRPr="00706D39">
        <w:rPr>
          <w:rFonts w:ascii="Times New Roman" w:eastAsia="Times New Roman" w:hAnsi="Times New Roman" w:cs="Times New Roman"/>
          <w:sz w:val="22"/>
          <w:szCs w:val="22"/>
        </w:rPr>
        <w:t xml:space="preserve">model </w:t>
      </w:r>
      <m:oMath>
        <m:acc>
          <m:accPr>
            <m:ctrlPr>
              <w:rPr>
                <w:rFonts w:ascii="Cambria Math" w:hAnsi="Cambria Math"/>
                <w:i/>
                <w:sz w:val="22"/>
                <w:szCs w:val="22"/>
              </w:rPr>
            </m:ctrlPr>
          </m:accPr>
          <m:e>
            <m:r>
              <w:rPr>
                <w:rFonts w:ascii="Cambria Math" w:hAnsi="Cambria Math"/>
                <w:sz w:val="22"/>
                <w:szCs w:val="22"/>
              </w:rPr>
              <m:t>E</m:t>
            </m:r>
          </m:e>
        </m:acc>
        <m:r>
          <w:rPr>
            <w:rFonts w:ascii="Cambria Math" w:hAnsi="Cambria Math"/>
            <w:sz w:val="22"/>
            <w:szCs w:val="22"/>
          </w:rPr>
          <m:t xml:space="preserve">(Y)= </m:t>
        </m:r>
        <m:sSub>
          <m:sSubPr>
            <m:ctrlPr>
              <w:rPr>
                <w:rFonts w:ascii="Cambria Math" w:hAnsi="Cambria Math"/>
                <w:i/>
                <w:sz w:val="22"/>
                <w:szCs w:val="22"/>
              </w:rPr>
            </m:ctrlPr>
          </m:sSubPr>
          <m:e>
            <m:acc>
              <m:accPr>
                <m:ctrlPr>
                  <w:rPr>
                    <w:rFonts w:ascii="Cambria Math" w:hAnsi="Cambria Math"/>
                    <w:i/>
                    <w:sz w:val="22"/>
                    <w:szCs w:val="22"/>
                  </w:rPr>
                </m:ctrlPr>
              </m:accPr>
              <m:e>
                <m:r>
                  <w:rPr>
                    <w:rFonts w:ascii="Cambria Math" w:hAnsi="Cambria Math"/>
                    <w:sz w:val="22"/>
                    <w:szCs w:val="22"/>
                  </w:rPr>
                  <m:t>β</m:t>
                </m:r>
              </m:e>
            </m:acc>
          </m:e>
          <m:sub>
            <m:r>
              <w:rPr>
                <w:rFonts w:ascii="Cambria Math" w:hAnsi="Cambria Math"/>
                <w:sz w:val="22"/>
                <w:szCs w:val="22"/>
              </w:rPr>
              <m:t>0</m:t>
            </m:r>
          </m:sub>
        </m:sSub>
        <m:r>
          <w:rPr>
            <w:rFonts w:ascii="Cambria Math" w:hAnsi="Cambria Math"/>
            <w:sz w:val="22"/>
            <w:szCs w:val="22"/>
          </w:rPr>
          <m:t xml:space="preserve">+ </m:t>
        </m:r>
        <m:sSub>
          <m:sSubPr>
            <m:ctrlPr>
              <w:rPr>
                <w:rFonts w:ascii="Cambria Math" w:hAnsi="Cambria Math"/>
                <w:i/>
                <w:sz w:val="22"/>
                <w:szCs w:val="22"/>
              </w:rPr>
            </m:ctrlPr>
          </m:sSubPr>
          <m:e>
            <m:acc>
              <m:accPr>
                <m:ctrlPr>
                  <w:rPr>
                    <w:rFonts w:ascii="Cambria Math" w:hAnsi="Cambria Math"/>
                    <w:i/>
                    <w:sz w:val="22"/>
                    <w:szCs w:val="22"/>
                  </w:rPr>
                </m:ctrlPr>
              </m:accPr>
              <m:e>
                <m:r>
                  <w:rPr>
                    <w:rFonts w:ascii="Cambria Math" w:hAnsi="Cambria Math"/>
                    <w:sz w:val="22"/>
                    <w:szCs w:val="22"/>
                  </w:rPr>
                  <m:t>β</m:t>
                </m:r>
              </m:e>
            </m:acc>
          </m:e>
          <m:sub>
            <m:r>
              <w:rPr>
                <w:rFonts w:ascii="Cambria Math" w:hAnsi="Cambria Math"/>
                <w:sz w:val="22"/>
                <w:szCs w:val="22"/>
              </w:rPr>
              <m:t>1</m:t>
            </m:r>
          </m:sub>
        </m:sSub>
        <m:r>
          <w:rPr>
            <w:rFonts w:ascii="Cambria Math" w:hAnsi="Cambria Math"/>
            <w:sz w:val="22"/>
            <w:szCs w:val="22"/>
          </w:rPr>
          <m:t xml:space="preserve"> </m:t>
        </m:r>
        <m:sSub>
          <m:sSubPr>
            <m:ctrlPr>
              <w:rPr>
                <w:rFonts w:ascii="Cambria Math" w:hAnsi="Cambria Math"/>
                <w:i/>
                <w:sz w:val="22"/>
                <w:szCs w:val="22"/>
              </w:rPr>
            </m:ctrlPr>
          </m:sSubPr>
          <m:e>
            <m:r>
              <w:rPr>
                <w:rFonts w:ascii="Cambria Math" w:hAnsi="Cambria Math"/>
                <w:sz w:val="22"/>
                <w:szCs w:val="22"/>
              </w:rPr>
              <m:t>z</m:t>
            </m:r>
          </m:e>
          <m:sub>
            <m:r>
              <w:rPr>
                <w:rFonts w:ascii="Cambria Math" w:hAnsi="Cambria Math"/>
                <w:sz w:val="22"/>
                <w:szCs w:val="22"/>
              </w:rPr>
              <m:t>1</m:t>
            </m:r>
          </m:sub>
        </m:sSub>
        <m:r>
          <w:rPr>
            <w:rFonts w:ascii="Cambria Math" w:hAnsi="Cambria Math"/>
            <w:sz w:val="22"/>
            <w:szCs w:val="22"/>
          </w:rPr>
          <m:t xml:space="preserve">+ </m:t>
        </m:r>
        <m:acc>
          <m:accPr>
            <m:ctrlPr>
              <w:rPr>
                <w:rFonts w:ascii="Cambria Math" w:hAnsi="Cambria Math"/>
                <w:i/>
                <w:sz w:val="22"/>
                <w:szCs w:val="22"/>
              </w:rPr>
            </m:ctrlPr>
          </m:accPr>
          <m:e>
            <m:r>
              <w:rPr>
                <w:rFonts w:ascii="Cambria Math" w:hAnsi="Cambria Math"/>
                <w:sz w:val="22"/>
                <w:szCs w:val="22"/>
              </w:rPr>
              <m:t>β</m:t>
            </m:r>
          </m:e>
        </m:acc>
        <m:sSub>
          <m:sSubPr>
            <m:ctrlPr>
              <w:rPr>
                <w:rFonts w:ascii="Cambria Math" w:hAnsi="Cambria Math"/>
                <w:i/>
                <w:sz w:val="22"/>
                <w:szCs w:val="22"/>
              </w:rPr>
            </m:ctrlPr>
          </m:sSubPr>
          <m:e>
            <m:r>
              <w:rPr>
                <w:rFonts w:ascii="Cambria Math" w:hAnsi="Cambria Math"/>
                <w:sz w:val="22"/>
                <w:szCs w:val="22"/>
              </w:rPr>
              <m:t>z</m:t>
            </m:r>
          </m:e>
          <m:sub>
            <m:r>
              <w:rPr>
                <w:rFonts w:ascii="Cambria Math" w:hAnsi="Cambria Math"/>
                <w:sz w:val="22"/>
                <w:szCs w:val="22"/>
              </w:rPr>
              <m:t>2</m:t>
            </m:r>
          </m:sub>
        </m:sSub>
        <m:r>
          <w:rPr>
            <w:rFonts w:ascii="Cambria Math" w:hAnsi="Cambria Math"/>
            <w:sz w:val="22"/>
            <w:szCs w:val="22"/>
          </w:rPr>
          <m:t xml:space="preserve">+ </m:t>
        </m:r>
        <m:sSub>
          <m:sSubPr>
            <m:ctrlPr>
              <w:rPr>
                <w:rFonts w:ascii="Cambria Math" w:hAnsi="Cambria Math"/>
                <w:i/>
                <w:sz w:val="22"/>
                <w:szCs w:val="22"/>
              </w:rPr>
            </m:ctrlPr>
          </m:sSubPr>
          <m:e>
            <m:acc>
              <m:accPr>
                <m:ctrlPr>
                  <w:rPr>
                    <w:rFonts w:ascii="Cambria Math" w:hAnsi="Cambria Math"/>
                    <w:i/>
                    <w:sz w:val="22"/>
                    <w:szCs w:val="22"/>
                  </w:rPr>
                </m:ctrlPr>
              </m:accPr>
              <m:e>
                <m:r>
                  <w:rPr>
                    <w:rFonts w:ascii="Cambria Math" w:hAnsi="Cambria Math"/>
                    <w:sz w:val="22"/>
                    <w:szCs w:val="22"/>
                  </w:rPr>
                  <m:t>β</m:t>
                </m:r>
              </m:e>
            </m:acc>
          </m:e>
          <m:sub>
            <m:r>
              <w:rPr>
                <w:rFonts w:ascii="Cambria Math" w:hAnsi="Cambria Math"/>
                <w:sz w:val="22"/>
                <w:szCs w:val="22"/>
              </w:rPr>
              <m:t>3</m:t>
            </m:r>
          </m:sub>
        </m:sSub>
        <m:sSub>
          <m:sSubPr>
            <m:ctrlPr>
              <w:rPr>
                <w:rFonts w:ascii="Cambria Math" w:hAnsi="Cambria Math"/>
                <w:i/>
                <w:sz w:val="22"/>
                <w:szCs w:val="22"/>
              </w:rPr>
            </m:ctrlPr>
          </m:sSubPr>
          <m:e>
            <m:r>
              <w:rPr>
                <w:rFonts w:ascii="Cambria Math" w:hAnsi="Cambria Math"/>
                <w:sz w:val="22"/>
                <w:szCs w:val="22"/>
              </w:rPr>
              <m:t>z</m:t>
            </m:r>
          </m:e>
          <m:sub>
            <m:r>
              <w:rPr>
                <w:rFonts w:ascii="Cambria Math" w:hAnsi="Cambria Math"/>
                <w:sz w:val="22"/>
                <w:szCs w:val="22"/>
              </w:rPr>
              <m:t>3</m:t>
            </m:r>
          </m:sub>
        </m:sSub>
      </m:oMath>
      <w:r w:rsidR="00FD7FEA" w:rsidRPr="00706D39">
        <w:rPr>
          <w:rFonts w:ascii="Times New Roman" w:eastAsia="Times New Roman" w:hAnsi="Times New Roman" w:cs="Times New Roman"/>
          <w:sz w:val="22"/>
          <w:szCs w:val="22"/>
        </w:rPr>
        <w:t>, the effect of time reallocation</w:t>
      </w:r>
      <w:r w:rsidR="00E34508" w:rsidRPr="00706D39">
        <w:rPr>
          <w:rFonts w:ascii="Times New Roman" w:eastAsia="Times New Roman" w:hAnsi="Times New Roman" w:cs="Times New Roman"/>
          <w:sz w:val="22"/>
          <w:szCs w:val="22"/>
        </w:rPr>
        <w:t xml:space="preserve"> corresponding to the change from </w:t>
      </w:r>
      <m:oMath>
        <m:sSub>
          <m:sSubPr>
            <m:ctrlPr>
              <w:rPr>
                <w:rFonts w:ascii="Cambria Math" w:eastAsia="Times New Roman" w:hAnsi="Cambria Math" w:cs="Times New Roman"/>
                <w:b/>
                <w:bCs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x</m:t>
            </m:r>
          </m:e>
          <m:sub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1</m:t>
            </m:r>
          </m:sub>
        </m:sSub>
      </m:oMath>
      <w:r w:rsidR="00D81FD8" w:rsidRPr="00706D39">
        <w:rPr>
          <w:rFonts w:ascii="Times New Roman" w:eastAsia="Times New Roman" w:hAnsi="Times New Roman" w:cs="Times New Roman"/>
          <w:sz w:val="22"/>
          <w:szCs w:val="22"/>
        </w:rPr>
        <w:t xml:space="preserve"> </w:t>
      </w:r>
      <w:r w:rsidR="00D81FD8">
        <w:rPr>
          <w:rFonts w:ascii="Times New Roman" w:eastAsia="Times New Roman" w:hAnsi="Times New Roman" w:cs="Times New Roman"/>
          <w:sz w:val="22"/>
          <w:szCs w:val="22"/>
        </w:rPr>
        <w:t>to</w:t>
      </w:r>
      <w:r w:rsidR="00D81FD8" w:rsidRPr="00706D39">
        <w:rPr>
          <w:rFonts w:ascii="Times New Roman" w:eastAsia="Times New Roman" w:hAnsi="Times New Roman" w:cs="Times New Roman"/>
          <w:sz w:val="22"/>
          <w:szCs w:val="22"/>
        </w:rPr>
        <w:t xml:space="preserve"> </w:t>
      </w:r>
      <m:oMath>
        <m:sSub>
          <m:sSubPr>
            <m:ctrlPr>
              <w:rPr>
                <w:rFonts w:ascii="Cambria Math" w:eastAsia="Times New Roman" w:hAnsi="Cambria Math" w:cs="Times New Roman"/>
                <w:b/>
                <w:bCs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x</m:t>
            </m:r>
          </m:e>
          <m:sub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2</m:t>
            </m:r>
          </m:sub>
        </m:sSub>
      </m:oMath>
      <w:r w:rsidR="00D81FD8">
        <w:rPr>
          <w:rFonts w:ascii="Times New Roman" w:eastAsia="Times New Roman" w:hAnsi="Times New Roman" w:cs="Times New Roman"/>
          <w:b/>
          <w:bCs/>
          <w:sz w:val="22"/>
          <w:szCs w:val="22"/>
        </w:rPr>
        <w:t xml:space="preserve"> </w:t>
      </w:r>
      <w:r w:rsidR="00E34508" w:rsidRPr="00706D39">
        <w:rPr>
          <w:rFonts w:ascii="Times New Roman" w:eastAsia="Times New Roman" w:hAnsi="Times New Roman" w:cs="Times New Roman"/>
          <w:sz w:val="22"/>
          <w:szCs w:val="22"/>
        </w:rPr>
        <w:t xml:space="preserve">is then </w:t>
      </w:r>
      <w:r w:rsidR="00960E13">
        <w:rPr>
          <w:sz w:val="22"/>
          <w:szCs w:val="22"/>
        </w:rPr>
        <w:t>-0.1</w:t>
      </w:r>
      <m:oMath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sSubPr>
          <m:e>
            <m:acc>
              <m:accPr>
                <m:ctrlPr>
                  <w:rPr>
                    <w:rFonts w:ascii="Cambria Math" w:hAnsi="Cambria Math" w:cs="Times New Roman"/>
                    <w:i/>
                    <w:sz w:val="22"/>
                    <w:szCs w:val="22"/>
                  </w:rPr>
                </m:ctrlPr>
              </m:accPr>
              <m:e>
                <m:r>
                  <w:rPr>
                    <w:rFonts w:ascii="Cambria Math" w:hAnsi="Cambria Math"/>
                    <w:sz w:val="22"/>
                    <w:szCs w:val="22"/>
                  </w:rPr>
                  <m:t>β</m:t>
                </m:r>
              </m:e>
            </m:acc>
          </m:e>
          <m:sub>
            <m:r>
              <w:rPr>
                <w:rFonts w:ascii="Cambria Math" w:hAnsi="Cambria Math"/>
                <w:sz w:val="22"/>
                <w:szCs w:val="22"/>
              </w:rPr>
              <m:t>1</m:t>
            </m:r>
          </m:sub>
        </m:sSub>
      </m:oMath>
      <w:r w:rsidR="00960E13">
        <w:rPr>
          <w:sz w:val="22"/>
          <w:szCs w:val="22"/>
        </w:rPr>
        <w:t>-0.48</w:t>
      </w:r>
      <m:oMath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sSubPr>
          <m:e>
            <m:acc>
              <m:accPr>
                <m:ctrlPr>
                  <w:rPr>
                    <w:rFonts w:ascii="Cambria Math" w:hAnsi="Cambria Math" w:cs="Times New Roman"/>
                    <w:i/>
                    <w:sz w:val="22"/>
                    <w:szCs w:val="22"/>
                  </w:rPr>
                </m:ctrlPr>
              </m:accPr>
              <m:e>
                <m:r>
                  <w:rPr>
                    <w:rFonts w:ascii="Cambria Math" w:hAnsi="Cambria Math"/>
                    <w:sz w:val="22"/>
                    <w:szCs w:val="22"/>
                  </w:rPr>
                  <m:t>β</m:t>
                </m:r>
              </m:e>
            </m:acc>
          </m:e>
          <m:sub>
            <m:r>
              <w:rPr>
                <w:rFonts w:ascii="Cambria Math" w:hAnsi="Cambria Math"/>
                <w:sz w:val="22"/>
                <w:szCs w:val="22"/>
              </w:rPr>
              <m:t>2</m:t>
            </m:r>
          </m:sub>
        </m:sSub>
      </m:oMath>
      <w:r w:rsidR="00960E13">
        <w:rPr>
          <w:sz w:val="22"/>
          <w:szCs w:val="22"/>
        </w:rPr>
        <w:t>+0.44</w:t>
      </w:r>
      <m:oMath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sSubPr>
          <m:e>
            <m:acc>
              <m:accPr>
                <m:ctrlPr>
                  <w:rPr>
                    <w:rFonts w:ascii="Cambria Math" w:hAnsi="Cambria Math" w:cs="Times New Roman"/>
                    <w:i/>
                    <w:sz w:val="22"/>
                    <w:szCs w:val="22"/>
                  </w:rPr>
                </m:ctrlPr>
              </m:accPr>
              <m:e>
                <m:r>
                  <w:rPr>
                    <w:rFonts w:ascii="Cambria Math" w:hAnsi="Cambria Math"/>
                    <w:sz w:val="22"/>
                    <w:szCs w:val="22"/>
                  </w:rPr>
                  <m:t>β</m:t>
                </m:r>
              </m:e>
            </m:acc>
          </m:e>
          <m:sub>
            <m:r>
              <w:rPr>
                <w:rFonts w:ascii="Cambria Math" w:hAnsi="Cambria Math"/>
                <w:sz w:val="22"/>
                <w:szCs w:val="22"/>
              </w:rPr>
              <m:t>3</m:t>
            </m:r>
          </m:sub>
        </m:sSub>
      </m:oMath>
      <w:r w:rsidR="00960E13">
        <w:rPr>
          <w:rFonts w:eastAsiaTheme="minorEastAsia"/>
          <w:sz w:val="22"/>
          <w:szCs w:val="22"/>
        </w:rPr>
        <w:t>.</w:t>
      </w:r>
    </w:p>
    <w:p w14:paraId="39E45385" w14:textId="77777777" w:rsidR="00610627" w:rsidRDefault="00610627">
      <w:pPr>
        <w:spacing w:after="160" w:line="259" w:lineRule="auto"/>
        <w:rPr>
          <w:rFonts w:ascii="Times New Roman" w:hAnsi="Times New Roman" w:cs="Times New Roman"/>
          <w:b/>
          <w:bCs/>
          <w:sz w:val="22"/>
          <w:szCs w:val="22"/>
        </w:rPr>
      </w:pPr>
    </w:p>
    <w:p w14:paraId="49ACF8F4" w14:textId="623C389F" w:rsidR="00B868F0" w:rsidRPr="00544903" w:rsidRDefault="007D557D" w:rsidP="00544903">
      <w:pPr>
        <w:spacing w:after="160" w:line="259" w:lineRule="auto"/>
        <w:rPr>
          <w:rFonts w:ascii="Times New Roman" w:hAnsi="Times New Roman" w:cs="Times New Roman"/>
          <w:sz w:val="22"/>
          <w:szCs w:val="22"/>
        </w:rPr>
      </w:pPr>
      <w:r>
        <w:rPr>
          <w:rFonts w:ascii="Times New Roman" w:hAnsi="Times New Roman" w:cs="Times New Roman"/>
          <w:b/>
          <w:bCs/>
          <w:sz w:val="22"/>
          <w:szCs w:val="22"/>
        </w:rPr>
        <w:t>A</w:t>
      </w:r>
      <w:r w:rsidR="00B623F3">
        <w:rPr>
          <w:rFonts w:ascii="Times New Roman" w:hAnsi="Times New Roman" w:cs="Times New Roman"/>
          <w:b/>
          <w:bCs/>
          <w:sz w:val="22"/>
          <w:szCs w:val="22"/>
        </w:rPr>
        <w:t>2</w:t>
      </w:r>
      <w:r>
        <w:rPr>
          <w:rFonts w:ascii="Times New Roman" w:hAnsi="Times New Roman" w:cs="Times New Roman"/>
          <w:b/>
          <w:bCs/>
          <w:sz w:val="22"/>
          <w:szCs w:val="22"/>
        </w:rPr>
        <w:t xml:space="preserve">. Supplemental </w:t>
      </w:r>
      <w:r w:rsidR="00FC2EFF">
        <w:rPr>
          <w:rFonts w:ascii="Times New Roman" w:hAnsi="Times New Roman" w:cs="Times New Roman"/>
          <w:b/>
          <w:bCs/>
          <w:sz w:val="22"/>
          <w:szCs w:val="22"/>
        </w:rPr>
        <w:t>Methods and Materials</w:t>
      </w:r>
      <w:r w:rsidR="00070AB1">
        <w:rPr>
          <w:rFonts w:ascii="Times New Roman" w:hAnsi="Times New Roman" w:cs="Times New Roman"/>
          <w:b/>
          <w:bCs/>
          <w:sz w:val="22"/>
          <w:szCs w:val="22"/>
        </w:rPr>
        <w:t xml:space="preserve"> for Latent Profile Analysis</w:t>
      </w:r>
    </w:p>
    <w:p w14:paraId="6512AFFF" w14:textId="74CE6602" w:rsidR="005550C1" w:rsidRDefault="00C569FE" w:rsidP="00C12B58">
      <w:pPr>
        <w:rPr>
          <w:rFonts w:ascii="Times New Roman" w:hAnsi="Times New Roman" w:cs="Times New Roman"/>
          <w:b/>
          <w:bCs/>
          <w:sz w:val="22"/>
          <w:szCs w:val="22"/>
        </w:rPr>
      </w:pPr>
      <w:r w:rsidRPr="00C12B58">
        <w:rPr>
          <w:rFonts w:ascii="Times New Roman" w:hAnsi="Times New Roman" w:cs="Times New Roman"/>
          <w:b/>
          <w:bCs/>
          <w:sz w:val="22"/>
          <w:szCs w:val="22"/>
        </w:rPr>
        <w:t>A</w:t>
      </w:r>
      <w:r w:rsidR="00B623F3" w:rsidRPr="00C12B58">
        <w:rPr>
          <w:rFonts w:ascii="Times New Roman" w:hAnsi="Times New Roman" w:cs="Times New Roman"/>
          <w:b/>
          <w:bCs/>
          <w:sz w:val="22"/>
          <w:szCs w:val="22"/>
        </w:rPr>
        <w:t>2</w:t>
      </w:r>
      <w:r w:rsidRPr="00C12B58">
        <w:rPr>
          <w:rFonts w:ascii="Times New Roman" w:hAnsi="Times New Roman" w:cs="Times New Roman"/>
          <w:b/>
          <w:bCs/>
          <w:sz w:val="22"/>
          <w:szCs w:val="22"/>
        </w:rPr>
        <w:t xml:space="preserve">.1. </w:t>
      </w:r>
      <w:r w:rsidR="00E8683A" w:rsidRPr="00C12B58">
        <w:rPr>
          <w:rFonts w:ascii="Times New Roman" w:hAnsi="Times New Roman" w:cs="Times New Roman"/>
          <w:b/>
          <w:bCs/>
          <w:sz w:val="22"/>
          <w:szCs w:val="22"/>
        </w:rPr>
        <w:t>Underlying probabilistic model in LPA</w:t>
      </w:r>
    </w:p>
    <w:p w14:paraId="666D6659" w14:textId="77777777" w:rsidR="00516535" w:rsidRPr="00C12B58" w:rsidRDefault="00516535" w:rsidP="00C12B58">
      <w:pPr>
        <w:rPr>
          <w:rFonts w:ascii="Times New Roman" w:hAnsi="Times New Roman" w:cs="Times New Roman"/>
          <w:b/>
          <w:bCs/>
          <w:sz w:val="22"/>
          <w:szCs w:val="22"/>
        </w:rPr>
      </w:pPr>
    </w:p>
    <w:p w14:paraId="1FC244FA" w14:textId="2F3B6E1E" w:rsidR="000E0E9F" w:rsidRPr="00706D39" w:rsidRDefault="000E0E9F" w:rsidP="000E0E9F">
      <w:pPr>
        <w:rPr>
          <w:rFonts w:ascii="Times New Roman" w:hAnsi="Times New Roman" w:cs="Times New Roman"/>
          <w:sz w:val="22"/>
          <w:szCs w:val="22"/>
        </w:rPr>
      </w:pPr>
      <w:r w:rsidRPr="00706D39">
        <w:rPr>
          <w:rFonts w:ascii="Times New Roman" w:hAnsi="Times New Roman" w:cs="Times New Roman"/>
          <w:sz w:val="22"/>
          <w:szCs w:val="22"/>
        </w:rPr>
        <w:t>Suppose we observe three continuous variables (</w:t>
      </w:r>
      <m:oMath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hAnsi="Cambria Math" w:cs="Times New Roman"/>
                <w:sz w:val="22"/>
                <w:szCs w:val="22"/>
              </w:rPr>
              <m:t>X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</w:rPr>
              <m:t>1</m:t>
            </m:r>
          </m:sub>
        </m:sSub>
        <m:r>
          <w:rPr>
            <w:rFonts w:ascii="Cambria Math" w:hAnsi="Cambria Math" w:cs="Times New Roman"/>
            <w:sz w:val="22"/>
            <w:szCs w:val="22"/>
          </w:rPr>
          <m:t xml:space="preserve">, </m:t>
        </m:r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hAnsi="Cambria Math" w:cs="Times New Roman"/>
                <w:sz w:val="22"/>
                <w:szCs w:val="22"/>
              </w:rPr>
              <m:t>X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</w:rPr>
              <m:t>2</m:t>
            </m:r>
          </m:sub>
        </m:sSub>
        <m:r>
          <w:rPr>
            <w:rFonts w:ascii="Cambria Math" w:hAnsi="Cambria Math" w:cs="Times New Roman"/>
            <w:sz w:val="22"/>
            <w:szCs w:val="22"/>
          </w:rPr>
          <m:t xml:space="preserve">, </m:t>
        </m:r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hAnsi="Cambria Math" w:cs="Times New Roman"/>
                <w:sz w:val="22"/>
                <w:szCs w:val="22"/>
              </w:rPr>
              <m:t>X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</w:rPr>
              <m:t>3</m:t>
            </m:r>
          </m:sub>
        </m:sSub>
      </m:oMath>
      <w:r w:rsidRPr="00706D39">
        <w:rPr>
          <w:rFonts w:ascii="Times New Roman" w:hAnsi="Times New Roman" w:cs="Times New Roman"/>
          <w:sz w:val="22"/>
          <w:szCs w:val="22"/>
        </w:rPr>
        <w:t xml:space="preserve">) and assume there are </w:t>
      </w:r>
      <m:oMath>
        <m:r>
          <w:rPr>
            <w:rFonts w:ascii="Cambria Math" w:hAnsi="Cambria Math" w:cs="Times New Roman"/>
            <w:sz w:val="22"/>
            <w:szCs w:val="22"/>
          </w:rPr>
          <m:t>K</m:t>
        </m:r>
      </m:oMath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r w:rsidRPr="00706D39">
        <w:rPr>
          <w:rFonts w:ascii="Times New Roman" w:hAnsi="Times New Roman" w:cs="Times New Roman"/>
          <w:sz w:val="22"/>
          <w:szCs w:val="22"/>
        </w:rPr>
        <w:t xml:space="preserve">hidden profiles (call each profile </w:t>
      </w:r>
      <m:oMath>
        <m:sSub>
          <m:sSub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hAnsi="Cambria Math" w:cs="Times New Roman"/>
                <w:sz w:val="22"/>
                <w:szCs w:val="22"/>
              </w:rPr>
              <m:t>G</m:t>
            </m:r>
          </m:e>
          <m:sub>
            <m:r>
              <w:rPr>
                <w:rFonts w:ascii="Cambria Math" w:hAnsi="Cambria Math" w:cs="Times New Roman"/>
                <w:sz w:val="22"/>
                <w:szCs w:val="22"/>
              </w:rPr>
              <m:t>k</m:t>
            </m:r>
          </m:sub>
        </m:sSub>
      </m:oMath>
      <w:r w:rsidR="00A66203">
        <w:rPr>
          <w:rFonts w:ascii="Times New Roman" w:eastAsiaTheme="minorEastAsia" w:hAnsi="Times New Roman" w:cs="Times New Roman"/>
          <w:sz w:val="22"/>
          <w:szCs w:val="22"/>
        </w:rPr>
        <w:t xml:space="preserve">, </w:t>
      </w:r>
      <m:oMath>
        <m:r>
          <w:rPr>
            <w:rFonts w:ascii="Cambria Math" w:eastAsiaTheme="minorEastAsia" w:hAnsi="Cambria Math" w:cs="Times New Roman"/>
            <w:sz w:val="22"/>
            <w:szCs w:val="22"/>
          </w:rPr>
          <m:t>k=1,…,K</m:t>
        </m:r>
      </m:oMath>
      <w:r w:rsidRPr="00706D39">
        <w:rPr>
          <w:rFonts w:ascii="Times New Roman" w:eastAsiaTheme="minorEastAsia" w:hAnsi="Times New Roman" w:cs="Times New Roman"/>
          <w:sz w:val="22"/>
          <w:szCs w:val="22"/>
        </w:rPr>
        <w:t>)</w:t>
      </w:r>
      <w:r w:rsidRPr="00706D39">
        <w:rPr>
          <w:rFonts w:ascii="Times New Roman" w:hAnsi="Times New Roman" w:cs="Times New Roman"/>
          <w:sz w:val="22"/>
          <w:szCs w:val="22"/>
        </w:rPr>
        <w:t xml:space="preserve"> underlying the observed data. LPA assumes the likelihood of any observation from the data follows</w:t>
      </w:r>
    </w:p>
    <w:p w14:paraId="7ADCE749" w14:textId="0AAF056F" w:rsidR="000E0E9F" w:rsidRPr="00706D39" w:rsidRDefault="000E0E9F" w:rsidP="000E0E9F">
      <w:pPr>
        <w:rPr>
          <w:rFonts w:ascii="Times New Roman" w:eastAsiaTheme="minorEastAsia" w:hAnsi="Times New Roman" w:cs="Times New Roman"/>
          <w:sz w:val="22"/>
          <w:szCs w:val="22"/>
        </w:rPr>
      </w:pPr>
      <m:oMathPara>
        <m:oMath>
          <m:r>
            <w:rPr>
              <w:rFonts w:ascii="Cambria Math" w:hAnsi="Cambria Math" w:cs="Times New Roman"/>
              <w:sz w:val="22"/>
              <w:szCs w:val="22"/>
            </w:rPr>
            <m:t>P</m:t>
          </m:r>
          <m:d>
            <m:dPr>
              <m:ctrlPr>
                <w:rPr>
                  <w:rFonts w:ascii="Cambria Math" w:hAnsi="Cambria Math" w:cs="Times New Roman"/>
                  <w:i/>
                  <w:sz w:val="22"/>
                  <w:szCs w:val="22"/>
                </w:rPr>
              </m:ctrlPr>
            </m:dPr>
            <m:e>
              <m:sSub>
                <m:sSubPr>
                  <m:ctrlPr>
                    <w:rPr>
                      <w:rFonts w:ascii="Cambria Math" w:eastAsiaTheme="minorEastAsia" w:hAnsi="Cambria Math" w:cs="Times New Roman"/>
                      <w:i/>
                      <w:sz w:val="22"/>
                      <w:szCs w:val="22"/>
                    </w:rPr>
                  </m:ctrlPr>
                </m:sSubPr>
                <m:e>
                  <m:r>
                    <w:rPr>
                      <w:rFonts w:ascii="Cambria Math" w:eastAsiaTheme="minorEastAsia" w:hAnsi="Cambria Math" w:cs="Times New Roman"/>
                      <w:sz w:val="22"/>
                      <w:szCs w:val="22"/>
                    </w:rPr>
                    <m:t>x</m:t>
                  </m:r>
                </m:e>
                <m:sub>
                  <m:r>
                    <w:rPr>
                      <w:rFonts w:ascii="Cambria Math" w:eastAsiaTheme="minorEastAsia" w:hAnsi="Cambria Math" w:cs="Times New Roman"/>
                      <w:sz w:val="22"/>
                      <w:szCs w:val="22"/>
                    </w:rPr>
                    <m:t>1</m:t>
                  </m:r>
                </m:sub>
              </m:sSub>
              <m:r>
                <w:rPr>
                  <w:rFonts w:ascii="Cambria Math" w:eastAsiaTheme="minorEastAsia" w:hAnsi="Cambria Math" w:cs="Times New Roman"/>
                  <w:sz w:val="22"/>
                  <w:szCs w:val="22"/>
                </w:rPr>
                <m:t xml:space="preserve">, </m:t>
              </m:r>
              <m:sSub>
                <m:sSubPr>
                  <m:ctrlPr>
                    <w:rPr>
                      <w:rFonts w:ascii="Cambria Math" w:eastAsiaTheme="minorEastAsia" w:hAnsi="Cambria Math" w:cs="Times New Roman"/>
                      <w:i/>
                      <w:sz w:val="22"/>
                      <w:szCs w:val="22"/>
                    </w:rPr>
                  </m:ctrlPr>
                </m:sSubPr>
                <m:e>
                  <m:r>
                    <w:rPr>
                      <w:rFonts w:ascii="Cambria Math" w:eastAsiaTheme="minorEastAsia" w:hAnsi="Cambria Math" w:cs="Times New Roman"/>
                      <w:sz w:val="22"/>
                      <w:szCs w:val="22"/>
                    </w:rPr>
                    <m:t>x</m:t>
                  </m:r>
                </m:e>
                <m:sub>
                  <m:r>
                    <w:rPr>
                      <w:rFonts w:ascii="Cambria Math" w:eastAsiaTheme="minorEastAsia" w:hAnsi="Cambria Math" w:cs="Times New Roman"/>
                      <w:sz w:val="22"/>
                      <w:szCs w:val="22"/>
                    </w:rPr>
                    <m:t>2</m:t>
                  </m:r>
                </m:sub>
              </m:sSub>
              <m:r>
                <w:rPr>
                  <w:rFonts w:ascii="Cambria Math" w:eastAsiaTheme="minorEastAsia" w:hAnsi="Cambria Math" w:cs="Times New Roman"/>
                  <w:sz w:val="22"/>
                  <w:szCs w:val="22"/>
                </w:rPr>
                <m:t xml:space="preserve">, </m:t>
              </m:r>
              <m:sSub>
                <m:sSubPr>
                  <m:ctrlPr>
                    <w:rPr>
                      <w:rFonts w:ascii="Cambria Math" w:eastAsiaTheme="minorEastAsia" w:hAnsi="Cambria Math" w:cs="Times New Roman"/>
                      <w:i/>
                      <w:sz w:val="22"/>
                      <w:szCs w:val="22"/>
                    </w:rPr>
                  </m:ctrlPr>
                </m:sSubPr>
                <m:e>
                  <m:r>
                    <w:rPr>
                      <w:rFonts w:ascii="Cambria Math" w:eastAsiaTheme="minorEastAsia" w:hAnsi="Cambria Math" w:cs="Times New Roman"/>
                      <w:sz w:val="22"/>
                      <w:szCs w:val="22"/>
                    </w:rPr>
                    <m:t>x</m:t>
                  </m:r>
                </m:e>
                <m:sub>
                  <m:r>
                    <w:rPr>
                      <w:rFonts w:ascii="Cambria Math" w:eastAsiaTheme="minorEastAsia" w:hAnsi="Cambria Math" w:cs="Times New Roman"/>
                      <w:sz w:val="22"/>
                      <w:szCs w:val="22"/>
                    </w:rPr>
                    <m:t>3</m:t>
                  </m:r>
                </m:sub>
              </m:sSub>
              <m:ctrlPr>
                <w:rPr>
                  <w:rFonts w:ascii="Cambria Math" w:eastAsiaTheme="minorEastAsia" w:hAnsi="Cambria Math" w:cs="Times New Roman"/>
                  <w:i/>
                  <w:sz w:val="22"/>
                  <w:szCs w:val="22"/>
                </w:rPr>
              </m:ctrlPr>
            </m:e>
          </m:d>
          <m:r>
            <w:rPr>
              <w:rFonts w:ascii="Cambria Math" w:eastAsiaTheme="minorEastAsia" w:hAnsi="Cambria Math" w:cs="Times New Roman"/>
              <w:sz w:val="22"/>
              <w:szCs w:val="22"/>
            </w:rPr>
            <m:t>=</m:t>
          </m:r>
          <m:nary>
            <m:naryPr>
              <m:chr m:val="∑"/>
              <m:ctrlPr>
                <w:rPr>
                  <w:rFonts w:ascii="Cambria Math" w:eastAsiaTheme="minorEastAsia" w:hAnsi="Cambria Math" w:cs="Times New Roman"/>
                  <w:i/>
                  <w:sz w:val="22"/>
                  <w:szCs w:val="22"/>
                </w:rPr>
              </m:ctrlPr>
            </m:naryPr>
            <m:sub>
              <m:r>
                <w:rPr>
                  <w:rFonts w:ascii="Cambria Math" w:eastAsiaTheme="minorEastAsia" w:hAnsi="Cambria Math" w:cs="Times New Roman"/>
                  <w:sz w:val="22"/>
                  <w:szCs w:val="22"/>
                </w:rPr>
                <m:t>k=1</m:t>
              </m:r>
            </m:sub>
            <m:sup>
              <m:r>
                <w:rPr>
                  <w:rFonts w:ascii="Cambria Math" w:eastAsiaTheme="minorEastAsia" w:hAnsi="Cambria Math" w:cs="Times New Roman"/>
                  <w:sz w:val="22"/>
                  <w:szCs w:val="22"/>
                </w:rPr>
                <m:t>K</m:t>
              </m:r>
            </m:sup>
            <m:e>
              <m:r>
                <w:rPr>
                  <w:rFonts w:ascii="Cambria Math" w:eastAsiaTheme="minorEastAsia" w:hAnsi="Cambria Math" w:cs="Times New Roman"/>
                  <w:sz w:val="22"/>
                  <w:szCs w:val="22"/>
                </w:rPr>
                <m:t>P</m:t>
              </m:r>
              <m:d>
                <m:dPr>
                  <m:ctrlPr>
                    <w:rPr>
                      <w:rFonts w:ascii="Cambria Math" w:eastAsiaTheme="minorEastAsia" w:hAnsi="Cambria Math" w:cs="Times New Roman"/>
                      <w:i/>
                      <w:sz w:val="22"/>
                      <w:szCs w:val="22"/>
                    </w:rPr>
                  </m:ctrlPr>
                </m:dPr>
                <m:e>
                  <m:sSub>
                    <m:sSubPr>
                      <m:ctrlPr>
                        <w:rPr>
                          <w:rFonts w:ascii="Cambria Math" w:eastAsiaTheme="minorEastAsia" w:hAnsi="Cambria Math" w:cs="Times New Roman"/>
                          <w:i/>
                          <w:sz w:val="22"/>
                          <w:szCs w:val="22"/>
                        </w:rPr>
                      </m:ctrlPr>
                    </m:sSubPr>
                    <m:e>
                      <m:r>
                        <w:rPr>
                          <w:rFonts w:ascii="Cambria Math" w:eastAsiaTheme="minorEastAsia" w:hAnsi="Cambria Math" w:cs="Times New Roman"/>
                          <w:sz w:val="22"/>
                          <w:szCs w:val="22"/>
                        </w:rPr>
                        <m:t>G</m:t>
                      </m:r>
                    </m:e>
                    <m:sub>
                      <m:r>
                        <w:rPr>
                          <w:rFonts w:ascii="Cambria Math" w:eastAsiaTheme="minorEastAsia" w:hAnsi="Cambria Math" w:cs="Times New Roman"/>
                          <w:sz w:val="22"/>
                          <w:szCs w:val="22"/>
                        </w:rPr>
                        <m:t>k</m:t>
                      </m:r>
                    </m:sub>
                  </m:sSub>
                </m:e>
              </m:d>
            </m:e>
          </m:nary>
          <m:r>
            <w:rPr>
              <w:rFonts w:ascii="Cambria Math" w:eastAsiaTheme="minorEastAsia" w:hAnsi="Cambria Math" w:cs="Times New Roman"/>
              <w:sz w:val="22"/>
              <w:szCs w:val="22"/>
            </w:rPr>
            <m:t>P</m:t>
          </m:r>
          <m:d>
            <m:dPr>
              <m:ctrlPr>
                <w:rPr>
                  <w:rFonts w:ascii="Cambria Math" w:eastAsiaTheme="minorEastAsia" w:hAnsi="Cambria Math" w:cs="Times New Roman"/>
                  <w:i/>
                  <w:sz w:val="22"/>
                  <w:szCs w:val="22"/>
                </w:rPr>
              </m:ctrlPr>
            </m:dPr>
            <m:e>
              <m:sSub>
                <m:sSubPr>
                  <m:ctrlPr>
                    <w:rPr>
                      <w:rFonts w:ascii="Cambria Math" w:eastAsiaTheme="minorEastAsia" w:hAnsi="Cambria Math" w:cs="Times New Roman"/>
                      <w:i/>
                      <w:sz w:val="22"/>
                      <w:szCs w:val="22"/>
                    </w:rPr>
                  </m:ctrlPr>
                </m:sSubPr>
                <m:e>
                  <m:r>
                    <w:rPr>
                      <w:rFonts w:ascii="Cambria Math" w:eastAsiaTheme="minorEastAsia" w:hAnsi="Cambria Math" w:cs="Times New Roman"/>
                      <w:sz w:val="22"/>
                      <w:szCs w:val="22"/>
                    </w:rPr>
                    <m:t>x</m:t>
                  </m:r>
                </m:e>
                <m:sub>
                  <m:r>
                    <w:rPr>
                      <w:rFonts w:ascii="Cambria Math" w:eastAsiaTheme="minorEastAsia" w:hAnsi="Cambria Math" w:cs="Times New Roman"/>
                      <w:sz w:val="22"/>
                      <w:szCs w:val="22"/>
                    </w:rPr>
                    <m:t>1</m:t>
                  </m:r>
                </m:sub>
              </m:sSub>
              <m:r>
                <w:rPr>
                  <w:rFonts w:ascii="Cambria Math" w:eastAsiaTheme="minorEastAsia" w:hAnsi="Cambria Math" w:cs="Times New Roman"/>
                  <w:sz w:val="22"/>
                  <w:szCs w:val="22"/>
                </w:rPr>
                <m:t>,</m:t>
              </m:r>
              <m:sSub>
                <m:sSubPr>
                  <m:ctrlPr>
                    <w:rPr>
                      <w:rFonts w:ascii="Cambria Math" w:eastAsiaTheme="minorEastAsia" w:hAnsi="Cambria Math" w:cs="Times New Roman"/>
                      <w:i/>
                      <w:sz w:val="22"/>
                      <w:szCs w:val="22"/>
                    </w:rPr>
                  </m:ctrlPr>
                </m:sSubPr>
                <m:e>
                  <m:r>
                    <w:rPr>
                      <w:rFonts w:ascii="Cambria Math" w:eastAsiaTheme="minorEastAsia" w:hAnsi="Cambria Math" w:cs="Times New Roman"/>
                      <w:sz w:val="22"/>
                      <w:szCs w:val="22"/>
                    </w:rPr>
                    <m:t>x</m:t>
                  </m:r>
                </m:e>
                <m:sub>
                  <m:r>
                    <w:rPr>
                      <w:rFonts w:ascii="Cambria Math" w:eastAsiaTheme="minorEastAsia" w:hAnsi="Cambria Math" w:cs="Times New Roman"/>
                      <w:sz w:val="22"/>
                      <w:szCs w:val="22"/>
                    </w:rPr>
                    <m:t>2</m:t>
                  </m:r>
                </m:sub>
              </m:sSub>
              <m:r>
                <w:rPr>
                  <w:rFonts w:ascii="Cambria Math" w:eastAsiaTheme="minorEastAsia" w:hAnsi="Cambria Math" w:cs="Times New Roman"/>
                  <w:sz w:val="22"/>
                  <w:szCs w:val="22"/>
                </w:rPr>
                <m:t>,</m:t>
              </m:r>
              <m:sSub>
                <m:sSubPr>
                  <m:ctrlPr>
                    <w:rPr>
                      <w:rFonts w:ascii="Cambria Math" w:eastAsiaTheme="minorEastAsia" w:hAnsi="Cambria Math" w:cs="Times New Roman"/>
                      <w:i/>
                      <w:sz w:val="22"/>
                      <w:szCs w:val="22"/>
                    </w:rPr>
                  </m:ctrlPr>
                </m:sSubPr>
                <m:e>
                  <m:r>
                    <w:rPr>
                      <w:rFonts w:ascii="Cambria Math" w:eastAsiaTheme="minorEastAsia" w:hAnsi="Cambria Math" w:cs="Times New Roman"/>
                      <w:sz w:val="22"/>
                      <w:szCs w:val="22"/>
                    </w:rPr>
                    <m:t>x</m:t>
                  </m:r>
                </m:e>
                <m:sub>
                  <m:r>
                    <w:rPr>
                      <w:rFonts w:ascii="Cambria Math" w:eastAsiaTheme="minorEastAsia" w:hAnsi="Cambria Math" w:cs="Times New Roman"/>
                      <w:sz w:val="22"/>
                      <w:szCs w:val="22"/>
                    </w:rPr>
                    <m:t>3</m:t>
                  </m:r>
                </m:sub>
              </m:sSub>
              <m:r>
                <w:rPr>
                  <w:rFonts w:ascii="Cambria Math" w:eastAsiaTheme="minorEastAsia" w:hAnsi="Cambria Math" w:cs="Times New Roman"/>
                  <w:sz w:val="22"/>
                  <w:szCs w:val="22"/>
                </w:rPr>
                <m:t>|</m:t>
              </m:r>
              <m:sSub>
                <m:sSubPr>
                  <m:ctrlPr>
                    <w:rPr>
                      <w:rFonts w:ascii="Cambria Math" w:eastAsiaTheme="minorEastAsia" w:hAnsi="Cambria Math" w:cs="Times New Roman"/>
                      <w:i/>
                      <w:sz w:val="22"/>
                      <w:szCs w:val="22"/>
                    </w:rPr>
                  </m:ctrlPr>
                </m:sSubPr>
                <m:e>
                  <m:r>
                    <w:rPr>
                      <w:rFonts w:ascii="Cambria Math" w:eastAsiaTheme="minorEastAsia" w:hAnsi="Cambria Math" w:cs="Times New Roman"/>
                      <w:sz w:val="22"/>
                      <w:szCs w:val="22"/>
                    </w:rPr>
                    <m:t>G</m:t>
                  </m:r>
                </m:e>
                <m:sub>
                  <m:r>
                    <w:rPr>
                      <w:rFonts w:ascii="Cambria Math" w:eastAsiaTheme="minorEastAsia" w:hAnsi="Cambria Math" w:cs="Times New Roman"/>
                      <w:sz w:val="22"/>
                      <w:szCs w:val="22"/>
                    </w:rPr>
                    <m:t>k</m:t>
                  </m:r>
                </m:sub>
              </m:sSub>
            </m:e>
          </m:d>
          <m:r>
            <w:rPr>
              <w:rFonts w:ascii="Cambria Math" w:eastAsiaTheme="minorEastAsia" w:hAnsi="Cambria Math" w:cs="Times New Roman"/>
              <w:sz w:val="22"/>
              <w:szCs w:val="22"/>
            </w:rPr>
            <m:t xml:space="preserve">                       </m:t>
          </m:r>
        </m:oMath>
      </m:oMathPara>
    </w:p>
    <w:p w14:paraId="07A1CBC4" w14:textId="7D63D816" w:rsidR="000E0E9F" w:rsidRPr="00706D39" w:rsidRDefault="000E0E9F" w:rsidP="000E0E9F">
      <w:pPr>
        <w:rPr>
          <w:rFonts w:ascii="Times New Roman" w:eastAsiaTheme="minorEastAsia" w:hAnsi="Times New Roman" w:cs="Times New Roman"/>
          <w:sz w:val="22"/>
          <w:szCs w:val="22"/>
        </w:rPr>
      </w:pPr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where </w:t>
      </w:r>
      <m:oMath>
        <m:r>
          <w:rPr>
            <w:rFonts w:ascii="Cambria Math" w:eastAsiaTheme="minorEastAsia" w:hAnsi="Cambria Math" w:cs="Times New Roman"/>
            <w:sz w:val="22"/>
            <w:szCs w:val="22"/>
          </w:rPr>
          <m:t>P</m:t>
        </m:r>
        <m:d>
          <m:dPr>
            <m:ctrlPr>
              <w:rPr>
                <w:rFonts w:ascii="Cambria Math" w:eastAsiaTheme="minorEastAsia" w:hAnsi="Cambria Math" w:cs="Times New Roman"/>
                <w:i/>
                <w:sz w:val="22"/>
                <w:szCs w:val="22"/>
              </w:rPr>
            </m:ctrlPr>
          </m:dPr>
          <m:e>
            <m:sSub>
              <m:sSubPr>
                <m:ctrlPr>
                  <w:rPr>
                    <w:rFonts w:ascii="Cambria Math" w:eastAsiaTheme="minorEastAsia" w:hAnsi="Cambria Math" w:cs="Times New Roman"/>
                    <w:i/>
                    <w:sz w:val="22"/>
                    <w:szCs w:val="22"/>
                  </w:rPr>
                </m:ctrlPr>
              </m:sSubPr>
              <m:e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G</m:t>
                </m:r>
              </m:e>
              <m: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k</m:t>
                </m:r>
              </m:sub>
            </m:sSub>
          </m:e>
        </m:d>
      </m:oMath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 is the probability of observing latent profile </w:t>
      </w:r>
      <m:oMath>
        <m:sSub>
          <m:sSubPr>
            <m:ctrlPr>
              <w:rPr>
                <w:rFonts w:ascii="Cambria Math" w:eastAsiaTheme="minorEastAsia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G</m:t>
            </m:r>
          </m:e>
          <m:sub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k</m:t>
            </m:r>
          </m:sub>
        </m:sSub>
      </m:oMath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, </w:t>
      </w:r>
      <w:r w:rsidR="00651208">
        <w:rPr>
          <w:rFonts w:ascii="Times New Roman" w:eastAsiaTheme="minorEastAsia" w:hAnsi="Times New Roman" w:cs="Times New Roman"/>
          <w:sz w:val="22"/>
          <w:szCs w:val="22"/>
        </w:rPr>
        <w:t>k</w:t>
      </w:r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 = 1, …. K; </w:t>
      </w:r>
      <m:oMath>
        <m:r>
          <w:rPr>
            <w:rFonts w:ascii="Cambria Math" w:eastAsiaTheme="minorEastAsia" w:hAnsi="Cambria Math" w:cs="Times New Roman"/>
            <w:sz w:val="22"/>
            <w:szCs w:val="22"/>
          </w:rPr>
          <m:t>P</m:t>
        </m:r>
        <m:d>
          <m:dPr>
            <m:ctrlPr>
              <w:rPr>
                <w:rFonts w:ascii="Cambria Math" w:eastAsiaTheme="minorEastAsia" w:hAnsi="Cambria Math" w:cs="Times New Roman"/>
                <w:i/>
                <w:sz w:val="22"/>
                <w:szCs w:val="22"/>
              </w:rPr>
            </m:ctrlPr>
          </m:dPr>
          <m:e>
            <m:sSub>
              <m:sSubPr>
                <m:ctrlPr>
                  <w:rPr>
                    <w:rFonts w:ascii="Cambria Math" w:eastAsiaTheme="minorEastAsia" w:hAnsi="Cambria Math" w:cs="Times New Roman"/>
                    <w:i/>
                    <w:sz w:val="22"/>
                    <w:szCs w:val="22"/>
                  </w:rPr>
                </m:ctrlPr>
              </m:sSubPr>
              <m:e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x</m:t>
                </m:r>
              </m:e>
              <m: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1</m:t>
                </m:r>
              </m:sub>
            </m:sSub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,</m:t>
            </m:r>
            <m:sSub>
              <m:sSubPr>
                <m:ctrlPr>
                  <w:rPr>
                    <w:rFonts w:ascii="Cambria Math" w:eastAsiaTheme="minorEastAsia" w:hAnsi="Cambria Math" w:cs="Times New Roman"/>
                    <w:i/>
                    <w:sz w:val="22"/>
                    <w:szCs w:val="22"/>
                  </w:rPr>
                </m:ctrlPr>
              </m:sSubPr>
              <m:e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x</m:t>
                </m:r>
              </m:e>
              <m: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2</m:t>
                </m:r>
              </m:sub>
            </m:sSub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,</m:t>
            </m:r>
            <m:sSub>
              <m:sSubPr>
                <m:ctrlPr>
                  <w:rPr>
                    <w:rFonts w:ascii="Cambria Math" w:eastAsiaTheme="minorEastAsia" w:hAnsi="Cambria Math" w:cs="Times New Roman"/>
                    <w:i/>
                    <w:sz w:val="22"/>
                    <w:szCs w:val="22"/>
                  </w:rPr>
                </m:ctrlPr>
              </m:sSubPr>
              <m:e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x</m:t>
                </m:r>
              </m:e>
              <m: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3</m:t>
                </m:r>
              </m:sub>
            </m:sSub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|</m:t>
            </m:r>
            <m:sSub>
              <m:sSubPr>
                <m:ctrlPr>
                  <w:rPr>
                    <w:rFonts w:ascii="Cambria Math" w:eastAsiaTheme="minorEastAsia" w:hAnsi="Cambria Math" w:cs="Times New Roman"/>
                    <w:i/>
                    <w:sz w:val="22"/>
                    <w:szCs w:val="22"/>
                  </w:rPr>
                </m:ctrlPr>
              </m:sSubPr>
              <m:e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G</m:t>
                </m:r>
              </m:e>
              <m: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k</m:t>
                </m:r>
              </m:sub>
            </m:sSub>
          </m:e>
        </m:d>
      </m:oMath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 is the probability density func</w:t>
      </w:r>
      <w:r w:rsidR="001243A9">
        <w:rPr>
          <w:rFonts w:ascii="Times New Roman" w:eastAsiaTheme="minorEastAsia" w:hAnsi="Times New Roman" w:cs="Times New Roman"/>
          <w:sz w:val="22"/>
          <w:szCs w:val="22"/>
        </w:rPr>
        <w:t>ti</w:t>
      </w:r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on for a multivariate normal distribution </w:t>
      </w:r>
      <m:oMath>
        <m:r>
          <w:rPr>
            <w:rFonts w:ascii="Cambria Math" w:eastAsiaTheme="minorEastAsia" w:hAnsi="Cambria Math" w:cs="Times New Roman"/>
            <w:sz w:val="22"/>
            <w:szCs w:val="22"/>
          </w:rPr>
          <m:t>N(</m:t>
        </m:r>
        <m:sSub>
          <m:sSubPr>
            <m:ctrlPr>
              <w:rPr>
                <w:rFonts w:ascii="Cambria Math" w:eastAsiaTheme="minorEastAsia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μ</m:t>
            </m:r>
          </m:e>
          <m:sub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k</m:t>
            </m:r>
          </m:sub>
        </m:sSub>
        <m:r>
          <w:rPr>
            <w:rFonts w:ascii="Cambria Math" w:eastAsiaTheme="minorEastAsia" w:hAnsi="Cambria Math" w:cs="Times New Roman"/>
            <w:sz w:val="22"/>
            <w:szCs w:val="22"/>
          </w:rPr>
          <m:t xml:space="preserve">, </m:t>
        </m:r>
        <m:sSub>
          <m:sSubPr>
            <m:ctrlPr>
              <w:rPr>
                <w:rFonts w:ascii="Cambria Math" w:eastAsiaTheme="minorEastAsia" w:hAnsi="Cambria Math" w:cs="Times New Roman"/>
                <w:i/>
                <w:sz w:val="22"/>
                <w:szCs w:val="22"/>
              </w:rPr>
            </m:ctrlPr>
          </m:sSubPr>
          <m:e>
            <m:r>
              <m:rPr>
                <m:sty m:val="p"/>
              </m:rPr>
              <w:rPr>
                <w:rFonts w:ascii="Cambria Math" w:eastAsiaTheme="minorEastAsia" w:hAnsi="Cambria Math" w:cs="Times New Roman"/>
                <w:sz w:val="22"/>
                <w:szCs w:val="22"/>
              </w:rPr>
              <m:t>Σ</m:t>
            </m:r>
          </m:e>
          <m:sub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k</m:t>
            </m:r>
          </m:sub>
        </m:sSub>
        <m:r>
          <w:rPr>
            <w:rFonts w:ascii="Cambria Math" w:eastAsiaTheme="minorEastAsia" w:hAnsi="Cambria Math" w:cs="Times New Roman"/>
            <w:sz w:val="22"/>
            <w:szCs w:val="22"/>
          </w:rPr>
          <m:t>)</m:t>
        </m:r>
      </m:oMath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, </w:t>
      </w:r>
      <w:r w:rsidR="00651208">
        <w:rPr>
          <w:rFonts w:ascii="Times New Roman" w:eastAsiaTheme="minorEastAsia" w:hAnsi="Times New Roman" w:cs="Times New Roman"/>
          <w:sz w:val="22"/>
          <w:szCs w:val="22"/>
        </w:rPr>
        <w:t>k</w:t>
      </w:r>
      <w:r w:rsidRPr="00706D39">
        <w:rPr>
          <w:rFonts w:ascii="Times New Roman" w:eastAsiaTheme="minorEastAsia" w:hAnsi="Times New Roman" w:cs="Times New Roman"/>
          <w:sz w:val="22"/>
          <w:szCs w:val="22"/>
        </w:rPr>
        <w:t>=</w:t>
      </w:r>
      <w:proofErr w:type="gramStart"/>
      <w:r w:rsidRPr="00706D39">
        <w:rPr>
          <w:rFonts w:ascii="Times New Roman" w:eastAsiaTheme="minorEastAsia" w:hAnsi="Times New Roman" w:cs="Times New Roman"/>
          <w:sz w:val="22"/>
          <w:szCs w:val="22"/>
        </w:rPr>
        <w:t>1,…</w:t>
      </w:r>
      <w:proofErr w:type="gramEnd"/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,K with </w:t>
      </w:r>
      <w:proofErr w:type="spellStart"/>
      <w:r w:rsidRPr="00706D39">
        <w:rPr>
          <w:rFonts w:ascii="Times New Roman" w:eastAsiaTheme="minorEastAsia" w:hAnsi="Times New Roman" w:cs="Times New Roman"/>
          <w:sz w:val="22"/>
          <w:szCs w:val="22"/>
        </w:rPr>
        <w:t>ith</w:t>
      </w:r>
      <w:proofErr w:type="spellEnd"/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 profile specific mean vector </w:t>
      </w:r>
      <m:oMath>
        <m:sSub>
          <m:sSubPr>
            <m:ctrlPr>
              <w:rPr>
                <w:rFonts w:ascii="Cambria Math" w:eastAsiaTheme="minorEastAsia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μ</m:t>
            </m:r>
          </m:e>
          <m:sub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i</m:t>
            </m:r>
          </m:sub>
        </m:sSub>
      </m:oMath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 and covariance matrix </w:t>
      </w:r>
      <m:oMath>
        <m:sSub>
          <m:sSubPr>
            <m:ctrlPr>
              <w:rPr>
                <w:rFonts w:ascii="Cambria Math" w:eastAsiaTheme="minorEastAsia" w:hAnsi="Cambria Math" w:cs="Times New Roman"/>
                <w:i/>
                <w:sz w:val="22"/>
                <w:szCs w:val="22"/>
              </w:rPr>
            </m:ctrlPr>
          </m:sSubPr>
          <m:e>
            <m:r>
              <m:rPr>
                <m:sty m:val="p"/>
              </m:rPr>
              <w:rPr>
                <w:rFonts w:ascii="Cambria Math" w:eastAsiaTheme="minorEastAsia" w:hAnsi="Cambria Math" w:cs="Times New Roman"/>
                <w:sz w:val="22"/>
                <w:szCs w:val="22"/>
              </w:rPr>
              <m:t>Σ</m:t>
            </m:r>
          </m:e>
          <m:sub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k</m:t>
            </m:r>
          </m:sub>
        </m:sSub>
      </m:oMath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. In this framework, </w:t>
      </w:r>
      <m:oMath>
        <m:r>
          <w:rPr>
            <w:rFonts w:ascii="Cambria Math" w:eastAsiaTheme="minorEastAsia" w:hAnsi="Cambria Math" w:cs="Times New Roman"/>
            <w:sz w:val="22"/>
            <w:szCs w:val="22"/>
          </w:rPr>
          <m:t>P</m:t>
        </m:r>
        <m:d>
          <m:dPr>
            <m:ctrlPr>
              <w:rPr>
                <w:rFonts w:ascii="Cambria Math" w:eastAsiaTheme="minorEastAsia" w:hAnsi="Cambria Math" w:cs="Times New Roman"/>
                <w:i/>
                <w:sz w:val="22"/>
                <w:szCs w:val="22"/>
              </w:rPr>
            </m:ctrlPr>
          </m:dPr>
          <m:e>
            <m:sSub>
              <m:sSubPr>
                <m:ctrlPr>
                  <w:rPr>
                    <w:rFonts w:ascii="Cambria Math" w:eastAsiaTheme="minorEastAsia" w:hAnsi="Cambria Math" w:cs="Times New Roman"/>
                    <w:i/>
                    <w:sz w:val="22"/>
                    <w:szCs w:val="22"/>
                  </w:rPr>
                </m:ctrlPr>
              </m:sSubPr>
              <m:e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G</m:t>
                </m:r>
              </m:e>
              <m: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k</m:t>
                </m:r>
              </m:sub>
            </m:sSub>
          </m:e>
        </m:d>
      </m:oMath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, </w:t>
      </w:r>
      <m:oMath>
        <m:sSub>
          <m:sSubPr>
            <m:ctrlPr>
              <w:rPr>
                <w:rFonts w:ascii="Cambria Math" w:eastAsiaTheme="minorEastAsia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μ</m:t>
            </m:r>
          </m:e>
          <m:sub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k</m:t>
            </m:r>
          </m:sub>
        </m:sSub>
      </m:oMath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, </w:t>
      </w:r>
      <m:oMath>
        <m:sSub>
          <m:sSubPr>
            <m:ctrlPr>
              <w:rPr>
                <w:rFonts w:ascii="Cambria Math" w:eastAsiaTheme="minorEastAsia" w:hAnsi="Cambria Math" w:cs="Times New Roman"/>
                <w:i/>
                <w:sz w:val="22"/>
                <w:szCs w:val="22"/>
              </w:rPr>
            </m:ctrlPr>
          </m:sSubPr>
          <m:e>
            <m:r>
              <m:rPr>
                <m:sty m:val="p"/>
              </m:rPr>
              <w:rPr>
                <w:rFonts w:ascii="Cambria Math" w:eastAsiaTheme="minorEastAsia" w:hAnsi="Cambria Math" w:cs="Times New Roman"/>
                <w:sz w:val="22"/>
                <w:szCs w:val="22"/>
              </w:rPr>
              <m:t>Σ</m:t>
            </m:r>
          </m:e>
          <m:sub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k</m:t>
            </m:r>
          </m:sub>
        </m:sSub>
      </m:oMath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 are all unknown quantities for each profile. If they are known or can be estimated from the data, </w:t>
      </w:r>
      <w:r w:rsidR="002E60D1">
        <w:rPr>
          <w:rFonts w:ascii="Times New Roman" w:eastAsiaTheme="minorEastAsia" w:hAnsi="Times New Roman" w:cs="Times New Roman"/>
          <w:sz w:val="22"/>
          <w:szCs w:val="22"/>
        </w:rPr>
        <w:t>we can then</w:t>
      </w:r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 compute </w:t>
      </w:r>
      <m:oMath>
        <m:r>
          <w:rPr>
            <w:rFonts w:ascii="Cambria Math" w:hAnsi="Cambria Math" w:cs="Times New Roman"/>
            <w:sz w:val="22"/>
            <w:szCs w:val="22"/>
          </w:rPr>
          <m:t>P</m:t>
        </m:r>
        <m:d>
          <m:d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dPr>
          <m:e>
            <m:sSub>
              <m:sSubPr>
                <m:ctrlPr>
                  <w:rPr>
                    <w:rFonts w:ascii="Cambria Math" w:eastAsiaTheme="minorEastAsia" w:hAnsi="Cambria Math" w:cs="Times New Roman"/>
                    <w:i/>
                    <w:sz w:val="22"/>
                    <w:szCs w:val="22"/>
                  </w:rPr>
                </m:ctrlPr>
              </m:sSubPr>
              <m:e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G</m:t>
                </m:r>
              </m:e>
              <m: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k</m:t>
                </m:r>
              </m:sub>
            </m:sSub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|</m:t>
            </m:r>
            <m:sSub>
              <m:sSubPr>
                <m:ctrlPr>
                  <w:rPr>
                    <w:rFonts w:ascii="Cambria Math" w:eastAsiaTheme="minorEastAsia" w:hAnsi="Cambria Math" w:cs="Times New Roman"/>
                    <w:i/>
                    <w:sz w:val="22"/>
                    <w:szCs w:val="22"/>
                  </w:rPr>
                </m:ctrlPr>
              </m:sSubPr>
              <m:e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x</m:t>
                </m:r>
              </m:e>
              <m: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1</m:t>
                </m:r>
              </m:sub>
            </m:sSub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,</m:t>
            </m:r>
            <m:sSub>
              <m:sSubPr>
                <m:ctrlPr>
                  <w:rPr>
                    <w:rFonts w:ascii="Cambria Math" w:eastAsiaTheme="minorEastAsia" w:hAnsi="Cambria Math" w:cs="Times New Roman"/>
                    <w:i/>
                    <w:sz w:val="22"/>
                    <w:szCs w:val="22"/>
                  </w:rPr>
                </m:ctrlPr>
              </m:sSubPr>
              <m:e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x</m:t>
                </m:r>
              </m:e>
              <m: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2</m:t>
                </m:r>
              </m:sub>
            </m:sSub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,</m:t>
            </m:r>
            <m:sSub>
              <m:sSubPr>
                <m:ctrlPr>
                  <w:rPr>
                    <w:rFonts w:ascii="Cambria Math" w:eastAsiaTheme="minorEastAsia" w:hAnsi="Cambria Math" w:cs="Times New Roman"/>
                    <w:i/>
                    <w:sz w:val="22"/>
                    <w:szCs w:val="22"/>
                  </w:rPr>
                </m:ctrlPr>
              </m:sSubPr>
              <m:e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x</m:t>
                </m:r>
              </m:e>
              <m: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3</m:t>
                </m:r>
              </m:sub>
            </m:sSub>
            <m:ctrlPr>
              <w:rPr>
                <w:rFonts w:ascii="Cambria Math" w:eastAsiaTheme="minorEastAsia" w:hAnsi="Cambria Math" w:cs="Times New Roman"/>
                <w:i/>
                <w:sz w:val="22"/>
                <w:szCs w:val="22"/>
              </w:rPr>
            </m:ctrlPr>
          </m:e>
        </m:d>
      </m:oMath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 the probability of an observation belonging to a latent profile </w:t>
      </w:r>
      <m:oMath>
        <m:sSub>
          <m:sSubPr>
            <m:ctrlPr>
              <w:rPr>
                <w:rFonts w:ascii="Cambria Math" w:eastAsiaTheme="minorEastAsia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G</m:t>
            </m:r>
          </m:e>
          <m:sub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k</m:t>
            </m:r>
          </m:sub>
        </m:sSub>
      </m:oMath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 (or called posterior probability) by using </w:t>
      </w:r>
      <w:r w:rsidR="22A7F2D1" w:rsidRPr="3DFFCD23">
        <w:rPr>
          <w:rFonts w:ascii="Times New Roman" w:eastAsiaTheme="minorEastAsia" w:hAnsi="Times New Roman" w:cs="Times New Roman"/>
          <w:sz w:val="22"/>
          <w:szCs w:val="22"/>
        </w:rPr>
        <w:t>Bayes rule</w:t>
      </w:r>
    </w:p>
    <w:p w14:paraId="6512D593" w14:textId="16DB68A8" w:rsidR="000E0E9F" w:rsidRPr="00706D39" w:rsidRDefault="000E0E9F" w:rsidP="000E0E9F">
      <w:pPr>
        <w:rPr>
          <w:rFonts w:ascii="Times New Roman" w:eastAsiaTheme="minorEastAsia" w:hAnsi="Times New Roman" w:cs="Times New Roman"/>
          <w:sz w:val="22"/>
          <w:szCs w:val="22"/>
        </w:rPr>
      </w:pPr>
      <m:oMath>
        <m:r>
          <w:rPr>
            <w:rFonts w:ascii="Cambria Math" w:hAnsi="Cambria Math" w:cs="Times New Roman"/>
            <w:sz w:val="22"/>
            <w:szCs w:val="22"/>
          </w:rPr>
          <m:t>P</m:t>
        </m:r>
        <m:d>
          <m:dPr>
            <m:ctrlPr>
              <w:rPr>
                <w:rFonts w:ascii="Cambria Math" w:hAnsi="Cambria Math" w:cs="Times New Roman"/>
                <w:i/>
                <w:sz w:val="22"/>
                <w:szCs w:val="22"/>
              </w:rPr>
            </m:ctrlPr>
          </m:dPr>
          <m:e>
            <m:sSub>
              <m:sSubPr>
                <m:ctrlPr>
                  <w:rPr>
                    <w:rFonts w:ascii="Cambria Math" w:eastAsiaTheme="minorEastAsia" w:hAnsi="Cambria Math" w:cs="Times New Roman"/>
                    <w:i/>
                    <w:sz w:val="22"/>
                    <w:szCs w:val="22"/>
                  </w:rPr>
                </m:ctrlPr>
              </m:sSubPr>
              <m:e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G</m:t>
                </m:r>
              </m:e>
              <m: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k</m:t>
                </m:r>
              </m:sub>
            </m:sSub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|</m:t>
            </m:r>
            <m:sSub>
              <m:sSubPr>
                <m:ctrlPr>
                  <w:rPr>
                    <w:rFonts w:ascii="Cambria Math" w:eastAsiaTheme="minorEastAsia" w:hAnsi="Cambria Math" w:cs="Times New Roman"/>
                    <w:i/>
                    <w:sz w:val="22"/>
                    <w:szCs w:val="22"/>
                  </w:rPr>
                </m:ctrlPr>
              </m:sSubPr>
              <m:e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x</m:t>
                </m:r>
              </m:e>
              <m: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1</m:t>
                </m:r>
              </m:sub>
            </m:sSub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 xml:space="preserve">, </m:t>
            </m:r>
            <m:sSub>
              <m:sSubPr>
                <m:ctrlPr>
                  <w:rPr>
                    <w:rFonts w:ascii="Cambria Math" w:eastAsiaTheme="minorEastAsia" w:hAnsi="Cambria Math" w:cs="Times New Roman"/>
                    <w:i/>
                    <w:sz w:val="22"/>
                    <w:szCs w:val="22"/>
                  </w:rPr>
                </m:ctrlPr>
              </m:sSubPr>
              <m:e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x</m:t>
                </m:r>
              </m:e>
              <m: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2</m:t>
                </m:r>
              </m:sub>
            </m:sSub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 xml:space="preserve">, </m:t>
            </m:r>
            <m:sSub>
              <m:sSubPr>
                <m:ctrlPr>
                  <w:rPr>
                    <w:rFonts w:ascii="Cambria Math" w:eastAsiaTheme="minorEastAsia" w:hAnsi="Cambria Math" w:cs="Times New Roman"/>
                    <w:i/>
                    <w:sz w:val="22"/>
                    <w:szCs w:val="22"/>
                  </w:rPr>
                </m:ctrlPr>
              </m:sSubPr>
              <m:e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x</m:t>
                </m:r>
              </m:e>
              <m: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3</m:t>
                </m:r>
              </m:sub>
            </m:sSub>
            <m:ctrlPr>
              <w:rPr>
                <w:rFonts w:ascii="Cambria Math" w:eastAsiaTheme="minorEastAsia" w:hAnsi="Cambria Math" w:cs="Times New Roman"/>
                <w:i/>
                <w:sz w:val="22"/>
                <w:szCs w:val="22"/>
              </w:rPr>
            </m:ctrlPr>
          </m:e>
        </m:d>
        <m:r>
          <w:rPr>
            <w:rFonts w:ascii="Cambria Math" w:eastAsiaTheme="minorEastAsia" w:hAnsi="Cambria Math" w:cs="Times New Roman"/>
            <w:sz w:val="22"/>
            <w:szCs w:val="22"/>
          </w:rPr>
          <m:t>=</m:t>
        </m:r>
        <m:f>
          <m:fPr>
            <m:ctrlPr>
              <w:rPr>
                <w:rFonts w:ascii="Cambria Math" w:eastAsiaTheme="minorEastAsia" w:hAnsi="Cambria Math" w:cs="Times New Roman"/>
                <w:i/>
                <w:sz w:val="22"/>
                <w:szCs w:val="22"/>
              </w:rPr>
            </m:ctrlPr>
          </m:fPr>
          <m:num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P</m:t>
            </m:r>
            <m:d>
              <m:dPr>
                <m:ctrlPr>
                  <w:rPr>
                    <w:rFonts w:ascii="Cambria Math" w:eastAsiaTheme="minorEastAsia" w:hAnsi="Cambria Math" w:cs="Times New Roman"/>
                    <w:i/>
                    <w:sz w:val="22"/>
                    <w:szCs w:val="22"/>
                  </w:rPr>
                </m:ctrlPr>
              </m:dPr>
              <m:e>
                <m:sSub>
                  <m:sSubPr>
                    <m:ctrlPr>
                      <w:rPr>
                        <w:rFonts w:ascii="Cambria Math" w:eastAsiaTheme="minorEastAsia" w:hAnsi="Cambria Math" w:cs="Times New Roman"/>
                        <w:i/>
                        <w:sz w:val="22"/>
                        <w:szCs w:val="22"/>
                      </w:rPr>
                    </m:ctrlPr>
                  </m:sSubPr>
                  <m:e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G</m:t>
                    </m:r>
                  </m:e>
                  <m:sub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k</m:t>
                    </m:r>
                  </m:sub>
                </m:sSub>
              </m:e>
            </m:d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P</m:t>
            </m:r>
            <m:d>
              <m:dPr>
                <m:ctrlPr>
                  <w:rPr>
                    <w:rFonts w:ascii="Cambria Math" w:eastAsiaTheme="minorEastAsia" w:hAnsi="Cambria Math" w:cs="Times New Roman"/>
                    <w:i/>
                    <w:sz w:val="22"/>
                    <w:szCs w:val="22"/>
                  </w:rPr>
                </m:ctrlPr>
              </m:dPr>
              <m:e>
                <m:sSub>
                  <m:sSubPr>
                    <m:ctrlPr>
                      <w:rPr>
                        <w:rFonts w:ascii="Cambria Math" w:eastAsiaTheme="minorEastAsia" w:hAnsi="Cambria Math" w:cs="Times New Roman"/>
                        <w:i/>
                        <w:sz w:val="22"/>
                        <w:szCs w:val="22"/>
                      </w:rPr>
                    </m:ctrlPr>
                  </m:sSubPr>
                  <m:e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x</m:t>
                    </m:r>
                  </m:e>
                  <m:sub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1</m:t>
                    </m:r>
                  </m:sub>
                </m:s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,</m:t>
                </m:r>
                <m:sSub>
                  <m:sSubPr>
                    <m:ctrlPr>
                      <w:rPr>
                        <w:rFonts w:ascii="Cambria Math" w:eastAsiaTheme="minorEastAsia" w:hAnsi="Cambria Math" w:cs="Times New Roman"/>
                        <w:i/>
                        <w:sz w:val="22"/>
                        <w:szCs w:val="22"/>
                      </w:rPr>
                    </m:ctrlPr>
                  </m:sSubPr>
                  <m:e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x</m:t>
                    </m:r>
                  </m:e>
                  <m:sub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2</m:t>
                    </m:r>
                  </m:sub>
                </m:s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,</m:t>
                </m:r>
                <m:sSub>
                  <m:sSubPr>
                    <m:ctrlPr>
                      <w:rPr>
                        <w:rFonts w:ascii="Cambria Math" w:eastAsiaTheme="minorEastAsia" w:hAnsi="Cambria Math" w:cs="Times New Roman"/>
                        <w:i/>
                        <w:sz w:val="22"/>
                        <w:szCs w:val="22"/>
                      </w:rPr>
                    </m:ctrlPr>
                  </m:sSubPr>
                  <m:e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x</m:t>
                    </m:r>
                  </m:e>
                  <m:sub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3</m:t>
                    </m:r>
                  </m:sub>
                </m:s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|</m:t>
                </m:r>
                <m:sSub>
                  <m:sSubPr>
                    <m:ctrlPr>
                      <w:rPr>
                        <w:rFonts w:ascii="Cambria Math" w:eastAsiaTheme="minorEastAsia" w:hAnsi="Cambria Math" w:cs="Times New Roman"/>
                        <w:i/>
                        <w:sz w:val="22"/>
                        <w:szCs w:val="22"/>
                      </w:rPr>
                    </m:ctrlPr>
                  </m:sSubPr>
                  <m:e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G</m:t>
                    </m:r>
                  </m:e>
                  <m:sub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k</m:t>
                    </m:r>
                  </m:sub>
                </m:sSub>
              </m:e>
            </m:d>
          </m:num>
          <m:den>
            <m:nary>
              <m:naryPr>
                <m:chr m:val="∑"/>
                <m:ctrlPr>
                  <w:rPr>
                    <w:rFonts w:ascii="Cambria Math" w:eastAsiaTheme="minorEastAsia" w:hAnsi="Cambria Math" w:cs="Times New Roman"/>
                    <w:i/>
                    <w:sz w:val="22"/>
                    <w:szCs w:val="22"/>
                  </w:rPr>
                </m:ctrlPr>
              </m:naryPr>
              <m: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k=1</m:t>
                </m:r>
              </m:sub>
              <m:sup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K</m:t>
                </m:r>
              </m:sup>
              <m:e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P</m:t>
                </m:r>
                <m:d>
                  <m:dPr>
                    <m:ctrlPr>
                      <w:rPr>
                        <w:rFonts w:ascii="Cambria Math" w:eastAsiaTheme="minorEastAsia" w:hAnsi="Cambria Math" w:cs="Times New Roman"/>
                        <w:i/>
                        <w:sz w:val="22"/>
                        <w:szCs w:val="22"/>
                      </w:rPr>
                    </m:ctrlPr>
                  </m:dPr>
                  <m:e>
                    <m:sSub>
                      <m:sSubPr>
                        <m:ctrlPr>
                          <w:rPr>
                            <w:rFonts w:ascii="Cambria Math" w:eastAsiaTheme="minorEastAsia" w:hAnsi="Cambria Math" w:cs="Times New Roman"/>
                            <w:i/>
                            <w:sz w:val="22"/>
                            <w:szCs w:val="22"/>
                          </w:rPr>
                        </m:ctrlPr>
                      </m:sSubPr>
                      <m:e>
                        <m:r>
                          <w:rPr>
                            <w:rFonts w:ascii="Cambria Math" w:eastAsiaTheme="minorEastAsia" w:hAnsi="Cambria Math" w:cs="Times New Roman"/>
                            <w:sz w:val="22"/>
                            <w:szCs w:val="22"/>
                          </w:rPr>
                          <m:t>G</m:t>
                        </m:r>
                      </m:e>
                      <m:sub>
                        <m:r>
                          <w:rPr>
                            <w:rFonts w:ascii="Cambria Math" w:eastAsiaTheme="minorEastAsia" w:hAnsi="Cambria Math" w:cs="Times New Roman"/>
                            <w:sz w:val="22"/>
                            <w:szCs w:val="22"/>
                          </w:rPr>
                          <m:t>k</m:t>
                        </m:r>
                      </m:sub>
                    </m:sSub>
                  </m:e>
                </m:d>
              </m:e>
            </m:nary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P</m:t>
            </m:r>
            <m:d>
              <m:dPr>
                <m:ctrlPr>
                  <w:rPr>
                    <w:rFonts w:ascii="Cambria Math" w:eastAsiaTheme="minorEastAsia" w:hAnsi="Cambria Math" w:cs="Times New Roman"/>
                    <w:i/>
                    <w:sz w:val="22"/>
                    <w:szCs w:val="22"/>
                  </w:rPr>
                </m:ctrlPr>
              </m:dPr>
              <m:e>
                <m:sSub>
                  <m:sSubPr>
                    <m:ctrlPr>
                      <w:rPr>
                        <w:rFonts w:ascii="Cambria Math" w:eastAsiaTheme="minorEastAsia" w:hAnsi="Cambria Math" w:cs="Times New Roman"/>
                        <w:i/>
                        <w:sz w:val="22"/>
                        <w:szCs w:val="22"/>
                      </w:rPr>
                    </m:ctrlPr>
                  </m:sSubPr>
                  <m:e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x</m:t>
                    </m:r>
                  </m:e>
                  <m:sub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1</m:t>
                    </m:r>
                  </m:sub>
                </m:s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 xml:space="preserve">,  </m:t>
                </m:r>
                <m:sSub>
                  <m:sSubPr>
                    <m:ctrlPr>
                      <w:rPr>
                        <w:rFonts w:ascii="Cambria Math" w:eastAsiaTheme="minorEastAsia" w:hAnsi="Cambria Math" w:cs="Times New Roman"/>
                        <w:i/>
                        <w:sz w:val="22"/>
                        <w:szCs w:val="22"/>
                      </w:rPr>
                    </m:ctrlPr>
                  </m:sSubPr>
                  <m:e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x</m:t>
                    </m:r>
                  </m:e>
                  <m:sub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2</m:t>
                    </m:r>
                  </m:sub>
                </m:s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,</m:t>
                </m:r>
                <m:sSub>
                  <m:sSubPr>
                    <m:ctrlPr>
                      <w:rPr>
                        <w:rFonts w:ascii="Cambria Math" w:eastAsiaTheme="minorEastAsia" w:hAnsi="Cambria Math" w:cs="Times New Roman"/>
                        <w:i/>
                        <w:sz w:val="22"/>
                        <w:szCs w:val="22"/>
                      </w:rPr>
                    </m:ctrlPr>
                  </m:sSubPr>
                  <m:e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x</m:t>
                    </m:r>
                  </m:e>
                  <m:sub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3</m:t>
                    </m:r>
                  </m:sub>
                </m:s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|</m:t>
                </m:r>
                <m:sSub>
                  <m:sSubPr>
                    <m:ctrlPr>
                      <w:rPr>
                        <w:rFonts w:ascii="Cambria Math" w:eastAsiaTheme="minorEastAsia" w:hAnsi="Cambria Math" w:cs="Times New Roman"/>
                        <w:i/>
                        <w:sz w:val="22"/>
                        <w:szCs w:val="22"/>
                      </w:rPr>
                    </m:ctrlPr>
                  </m:sSubPr>
                  <m:e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G</m:t>
                    </m:r>
                  </m:e>
                  <m:sub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k</m:t>
                    </m:r>
                  </m:sub>
                </m:sSub>
              </m:e>
            </m:d>
          </m:den>
        </m:f>
      </m:oMath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 for each profile </w:t>
      </w:r>
      <w:r w:rsidR="00651208">
        <w:rPr>
          <w:rFonts w:ascii="Times New Roman" w:eastAsiaTheme="minorEastAsia" w:hAnsi="Times New Roman" w:cs="Times New Roman"/>
          <w:sz w:val="22"/>
          <w:szCs w:val="22"/>
        </w:rPr>
        <w:t>k</w:t>
      </w:r>
      <w:r w:rsidRPr="00706D39">
        <w:rPr>
          <w:rFonts w:ascii="Times New Roman" w:eastAsiaTheme="minorEastAsia" w:hAnsi="Times New Roman" w:cs="Times New Roman"/>
          <w:sz w:val="22"/>
          <w:szCs w:val="22"/>
        </w:rPr>
        <w:t xml:space="preserve"> = </w:t>
      </w:r>
      <w:proofErr w:type="gramStart"/>
      <w:r w:rsidRPr="00706D39">
        <w:rPr>
          <w:rFonts w:ascii="Times New Roman" w:eastAsiaTheme="minorEastAsia" w:hAnsi="Times New Roman" w:cs="Times New Roman"/>
          <w:sz w:val="22"/>
          <w:szCs w:val="22"/>
        </w:rPr>
        <w:t>1,…</w:t>
      </w:r>
      <w:proofErr w:type="gramEnd"/>
      <w:r w:rsidRPr="00706D39">
        <w:rPr>
          <w:rFonts w:ascii="Times New Roman" w:eastAsiaTheme="minorEastAsia" w:hAnsi="Times New Roman" w:cs="Times New Roman"/>
          <w:sz w:val="22"/>
          <w:szCs w:val="22"/>
        </w:rPr>
        <w:t>,K.</w:t>
      </w:r>
    </w:p>
    <w:p w14:paraId="4B4DF0FE" w14:textId="0D4EBB76" w:rsidR="007A40FE" w:rsidRDefault="007A40FE" w:rsidP="000E0E9F">
      <w:pPr>
        <w:rPr>
          <w:rFonts w:ascii="Times New Roman" w:eastAsiaTheme="minorEastAsia" w:hAnsi="Times New Roman" w:cs="Times New Roman"/>
          <w:sz w:val="22"/>
          <w:szCs w:val="22"/>
        </w:rPr>
      </w:pPr>
    </w:p>
    <w:p w14:paraId="1E984B29" w14:textId="5090A404" w:rsidR="000E0E9F" w:rsidRDefault="007A40FE" w:rsidP="000E0E9F">
      <w:pPr>
        <w:rPr>
          <w:rFonts w:ascii="Times New Roman" w:eastAsiaTheme="minorEastAsia" w:hAnsi="Times New Roman" w:cs="Times New Roman"/>
          <w:sz w:val="22"/>
          <w:szCs w:val="22"/>
        </w:rPr>
      </w:pPr>
      <w:r>
        <w:rPr>
          <w:rFonts w:ascii="Times New Roman" w:eastAsiaTheme="minorEastAsia" w:hAnsi="Times New Roman" w:cs="Times New Roman"/>
          <w:sz w:val="22"/>
          <w:szCs w:val="22"/>
        </w:rPr>
        <w:t>T</w:t>
      </w:r>
      <w:r w:rsidR="000E0E9F" w:rsidRPr="00706D39">
        <w:rPr>
          <w:rFonts w:ascii="Times New Roman" w:eastAsiaTheme="minorEastAsia" w:hAnsi="Times New Roman" w:cs="Times New Roman"/>
          <w:sz w:val="22"/>
          <w:szCs w:val="22"/>
        </w:rPr>
        <w:t xml:space="preserve">he key components of LPA are </w:t>
      </w:r>
      <w:r>
        <w:rPr>
          <w:rFonts w:ascii="Times New Roman" w:eastAsiaTheme="minorEastAsia" w:hAnsi="Times New Roman" w:cs="Times New Roman"/>
          <w:sz w:val="22"/>
          <w:szCs w:val="22"/>
        </w:rPr>
        <w:t>to</w:t>
      </w:r>
      <w:r w:rsidR="000E0E9F" w:rsidRPr="00706D39"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r w:rsidR="00AB15C7" w:rsidRPr="00706D39">
        <w:rPr>
          <w:rFonts w:ascii="Times New Roman" w:eastAsiaTheme="minorEastAsia" w:hAnsi="Times New Roman" w:cs="Times New Roman"/>
          <w:sz w:val="22"/>
          <w:szCs w:val="22"/>
        </w:rPr>
        <w:t>determin</w:t>
      </w:r>
      <w:r w:rsidR="00AB15C7">
        <w:rPr>
          <w:rFonts w:ascii="Times New Roman" w:eastAsiaTheme="minorEastAsia" w:hAnsi="Times New Roman" w:cs="Times New Roman"/>
          <w:sz w:val="22"/>
          <w:szCs w:val="22"/>
        </w:rPr>
        <w:t>e</w:t>
      </w:r>
      <w:r w:rsidR="00AB15C7" w:rsidRPr="00706D39"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r w:rsidR="00EE2765">
        <w:rPr>
          <w:rFonts w:ascii="Times New Roman" w:eastAsiaTheme="minorEastAsia" w:hAnsi="Times New Roman" w:cs="Times New Roman"/>
          <w:sz w:val="22"/>
          <w:szCs w:val="22"/>
        </w:rPr>
        <w:t xml:space="preserve">(1) </w:t>
      </w:r>
      <w:r w:rsidR="000E0E9F" w:rsidRPr="00706D39">
        <w:rPr>
          <w:rFonts w:ascii="Times New Roman" w:eastAsiaTheme="minorEastAsia" w:hAnsi="Times New Roman" w:cs="Times New Roman"/>
          <w:sz w:val="22"/>
          <w:szCs w:val="22"/>
        </w:rPr>
        <w:t xml:space="preserve">the number of underlying latent profiles, and </w:t>
      </w:r>
      <w:r w:rsidR="00EE2765">
        <w:rPr>
          <w:rFonts w:ascii="Times New Roman" w:eastAsiaTheme="minorEastAsia" w:hAnsi="Times New Roman" w:cs="Times New Roman"/>
          <w:sz w:val="22"/>
          <w:szCs w:val="22"/>
        </w:rPr>
        <w:t xml:space="preserve">(2) </w:t>
      </w:r>
      <w:r w:rsidR="00CF1266">
        <w:rPr>
          <w:rFonts w:ascii="Times New Roman" w:eastAsiaTheme="minorEastAsia" w:hAnsi="Times New Roman" w:cs="Times New Roman"/>
          <w:sz w:val="22"/>
          <w:szCs w:val="22"/>
        </w:rPr>
        <w:t>variance-</w:t>
      </w:r>
      <w:r w:rsidR="000E0E9F" w:rsidRPr="00706D39">
        <w:rPr>
          <w:rFonts w:ascii="Times New Roman" w:eastAsiaTheme="minorEastAsia" w:hAnsi="Times New Roman" w:cs="Times New Roman"/>
          <w:sz w:val="22"/>
          <w:szCs w:val="22"/>
        </w:rPr>
        <w:t>covariance structures (</w:t>
      </w:r>
      <w:proofErr w:type="gramStart"/>
      <w:r w:rsidR="000E0E9F" w:rsidRPr="00706D39">
        <w:rPr>
          <w:rFonts w:ascii="Times New Roman" w:eastAsiaTheme="minorEastAsia" w:hAnsi="Times New Roman" w:cs="Times New Roman"/>
          <w:sz w:val="22"/>
          <w:szCs w:val="22"/>
        </w:rPr>
        <w:t>e.g.</w:t>
      </w:r>
      <w:proofErr w:type="gramEnd"/>
      <w:r w:rsidR="000E0E9F" w:rsidRPr="00706D39">
        <w:rPr>
          <w:rFonts w:ascii="Times New Roman" w:eastAsiaTheme="minorEastAsia" w:hAnsi="Times New Roman" w:cs="Times New Roman"/>
          <w:sz w:val="22"/>
          <w:szCs w:val="22"/>
        </w:rPr>
        <w:t xml:space="preserve"> whether variances and covariances could vary between profiles) </w:t>
      </w:r>
      <w:r w:rsidR="00692D64">
        <w:rPr>
          <w:rFonts w:ascii="Times New Roman" w:eastAsiaTheme="minorEastAsia" w:hAnsi="Times New Roman" w:cs="Times New Roman"/>
          <w:sz w:val="22"/>
          <w:szCs w:val="22"/>
        </w:rPr>
        <w:t>for</w:t>
      </w:r>
      <w:r w:rsidR="000E0E9F" w:rsidRPr="00706D39">
        <w:rPr>
          <w:rFonts w:ascii="Times New Roman" w:eastAsiaTheme="minorEastAsia" w:hAnsi="Times New Roman" w:cs="Times New Roman"/>
          <w:sz w:val="22"/>
          <w:szCs w:val="22"/>
        </w:rPr>
        <w:t xml:space="preserve"> the multivariate normal distributions</w:t>
      </w:r>
      <w:r w:rsidR="00EE2765">
        <w:rPr>
          <w:rFonts w:ascii="Times New Roman" w:eastAsiaTheme="minorEastAsia" w:hAnsi="Times New Roman" w:cs="Times New Roman"/>
          <w:sz w:val="22"/>
          <w:szCs w:val="22"/>
        </w:rPr>
        <w:t xml:space="preserve">, both of which can be </w:t>
      </w:r>
      <w:r w:rsidR="008728EE">
        <w:rPr>
          <w:rFonts w:ascii="Times New Roman" w:eastAsiaTheme="minorEastAsia" w:hAnsi="Times New Roman" w:cs="Times New Roman"/>
          <w:sz w:val="22"/>
          <w:szCs w:val="22"/>
        </w:rPr>
        <w:t xml:space="preserve">tuned by using the </w:t>
      </w:r>
      <w:r w:rsidR="008C73DD">
        <w:rPr>
          <w:rFonts w:ascii="Times New Roman" w:eastAsiaTheme="minorEastAsia" w:hAnsi="Times New Roman" w:cs="Times New Roman"/>
          <w:sz w:val="22"/>
          <w:szCs w:val="22"/>
        </w:rPr>
        <w:t>fit statistics and other criteria we discussed in the main text</w:t>
      </w:r>
      <w:r w:rsidR="003F355D">
        <w:rPr>
          <w:rFonts w:ascii="Times New Roman" w:eastAsiaTheme="minorEastAsia" w:hAnsi="Times New Roman" w:cs="Times New Roman"/>
          <w:sz w:val="22"/>
          <w:szCs w:val="22"/>
        </w:rPr>
        <w:t>.</w:t>
      </w:r>
    </w:p>
    <w:p w14:paraId="3E7B423B" w14:textId="77777777" w:rsidR="00D2456F" w:rsidRPr="00C12B58" w:rsidRDefault="00D2456F" w:rsidP="001E2F9D">
      <w:pPr>
        <w:pStyle w:val="ListParagraph"/>
        <w:rPr>
          <w:sz w:val="22"/>
          <w:szCs w:val="22"/>
        </w:rPr>
      </w:pPr>
    </w:p>
    <w:p w14:paraId="134A246B" w14:textId="1C68FDD3" w:rsidR="00C861E7" w:rsidRDefault="00E80D66" w:rsidP="00E80D66">
      <w:pPr>
        <w:pStyle w:val="ListParagraph"/>
        <w:spacing w:after="160" w:line="259" w:lineRule="auto"/>
        <w:ind w:left="0"/>
        <w:rPr>
          <w:rFonts w:ascii="Times New Roman" w:eastAsiaTheme="minorEastAsia" w:hAnsi="Times New Roman" w:cs="Times New Roman"/>
          <w:sz w:val="22"/>
          <w:szCs w:val="22"/>
        </w:rPr>
      </w:pPr>
      <w:r>
        <w:rPr>
          <w:rFonts w:ascii="Times New Roman" w:eastAsiaTheme="minorEastAsia" w:hAnsi="Times New Roman" w:cs="Times New Roman"/>
          <w:sz w:val="22"/>
          <w:szCs w:val="22"/>
        </w:rPr>
        <w:t>Although i</w:t>
      </w:r>
      <w:r w:rsidRPr="00E80D66">
        <w:rPr>
          <w:rFonts w:ascii="Times New Roman" w:eastAsiaTheme="minorEastAsia" w:hAnsi="Times New Roman" w:cs="Times New Roman"/>
          <w:sz w:val="22"/>
          <w:szCs w:val="22"/>
        </w:rPr>
        <w:t>t is generally assumed that mean vectors differ across profiles</w:t>
      </w:r>
      <w:r>
        <w:rPr>
          <w:rFonts w:ascii="Times New Roman" w:eastAsiaTheme="minorEastAsia" w:hAnsi="Times New Roman" w:cs="Times New Roman"/>
          <w:sz w:val="22"/>
          <w:szCs w:val="22"/>
        </w:rPr>
        <w:t>,</w:t>
      </w:r>
      <w:r w:rsidRPr="00E80D66"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r>
        <w:rPr>
          <w:rFonts w:ascii="Times New Roman" w:eastAsiaTheme="minorEastAsia" w:hAnsi="Times New Roman" w:cs="Times New Roman"/>
          <w:sz w:val="22"/>
          <w:szCs w:val="22"/>
        </w:rPr>
        <w:t>LPA</w:t>
      </w:r>
      <w:r w:rsidRPr="00C12B58">
        <w:rPr>
          <w:rFonts w:ascii="Times New Roman" w:eastAsiaTheme="minorEastAsia" w:hAnsi="Times New Roman" w:cs="Times New Roman"/>
          <w:sz w:val="22"/>
          <w:szCs w:val="22"/>
        </w:rPr>
        <w:t xml:space="preserve"> model </w:t>
      </w:r>
      <w:r>
        <w:rPr>
          <w:rFonts w:ascii="Times New Roman" w:eastAsiaTheme="minorEastAsia" w:hAnsi="Times New Roman" w:cs="Times New Roman"/>
          <w:sz w:val="22"/>
          <w:szCs w:val="22"/>
        </w:rPr>
        <w:t>can also</w:t>
      </w:r>
      <w:r w:rsidRPr="00C12B58">
        <w:rPr>
          <w:rFonts w:ascii="Times New Roman" w:eastAsiaTheme="minorEastAsia" w:hAnsi="Times New Roman" w:cs="Times New Roman"/>
          <w:sz w:val="22"/>
          <w:szCs w:val="22"/>
        </w:rPr>
        <w:t xml:space="preserve"> vary in terms of how the class-specific</w:t>
      </w:r>
      <w:r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r w:rsidRPr="00C12B58">
        <w:rPr>
          <w:rFonts w:ascii="Times New Roman" w:eastAsiaTheme="minorEastAsia" w:hAnsi="Times New Roman" w:cs="Times New Roman"/>
          <w:sz w:val="22"/>
          <w:szCs w:val="22"/>
        </w:rPr>
        <w:t xml:space="preserve">(co)variance matrices of the indicator variables are constrained or allowed to vary within and between classes. </w:t>
      </w:r>
      <w:r w:rsidR="00246660">
        <w:rPr>
          <w:rFonts w:ascii="Times New Roman" w:eastAsiaTheme="minorEastAsia" w:hAnsi="Times New Roman" w:cs="Times New Roman"/>
          <w:sz w:val="22"/>
          <w:szCs w:val="22"/>
        </w:rPr>
        <w:t>The four commonly used models are listed below</w:t>
      </w:r>
      <w:r w:rsidR="00B80AF2"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r w:rsidR="00E2693C">
        <w:rPr>
          <w:rFonts w:ascii="Times New Roman" w:eastAsiaTheme="minorEastAsia" w:hAnsi="Times New Roman" w:cs="Times New Roman"/>
          <w:sz w:val="22"/>
          <w:szCs w:val="22"/>
        </w:rPr>
        <w:t>(</w:t>
      </w:r>
      <w:proofErr w:type="spellStart"/>
      <w:r w:rsidR="00B80AF2" w:rsidRPr="00B80AF2">
        <w:rPr>
          <w:rFonts w:ascii="Times New Roman" w:eastAsiaTheme="minorEastAsia" w:hAnsi="Times New Roman" w:cs="Times New Roman"/>
          <w:sz w:val="22"/>
          <w:szCs w:val="22"/>
        </w:rPr>
        <w:t>Wardenaar</w:t>
      </w:r>
      <w:proofErr w:type="spellEnd"/>
      <w:r w:rsidR="00B80AF2" w:rsidRPr="00B80AF2">
        <w:rPr>
          <w:rFonts w:ascii="Times New Roman" w:eastAsiaTheme="minorEastAsia" w:hAnsi="Times New Roman" w:cs="Times New Roman"/>
          <w:sz w:val="22"/>
          <w:szCs w:val="22"/>
        </w:rPr>
        <w:t xml:space="preserve"> 2021</w:t>
      </w:r>
      <w:r w:rsidR="00E2693C">
        <w:rPr>
          <w:rFonts w:ascii="Times New Roman" w:eastAsiaTheme="minorEastAsia" w:hAnsi="Times New Roman" w:cs="Times New Roman"/>
          <w:sz w:val="22"/>
          <w:szCs w:val="22"/>
        </w:rPr>
        <w:t>)</w:t>
      </w:r>
      <w:r w:rsidR="00246660">
        <w:rPr>
          <w:rFonts w:ascii="Times New Roman" w:eastAsiaTheme="minorEastAsia" w:hAnsi="Times New Roman" w:cs="Times New Roman"/>
          <w:sz w:val="22"/>
          <w:szCs w:val="22"/>
        </w:rPr>
        <w:t>:</w:t>
      </w:r>
    </w:p>
    <w:p w14:paraId="774545FB" w14:textId="33943184" w:rsidR="00246660" w:rsidRDefault="00246660" w:rsidP="00E80D66">
      <w:pPr>
        <w:pStyle w:val="ListParagraph"/>
        <w:spacing w:after="160" w:line="259" w:lineRule="auto"/>
        <w:ind w:left="0"/>
        <w:rPr>
          <w:rFonts w:ascii="Times New Roman" w:eastAsiaTheme="minorEastAsia" w:hAnsi="Times New Roman" w:cs="Times New Roman"/>
          <w:sz w:val="22"/>
          <w:szCs w:val="22"/>
        </w:rPr>
      </w:pPr>
    </w:p>
    <w:p w14:paraId="1846DDF4" w14:textId="02DE4A91" w:rsidR="00CB599F" w:rsidRDefault="00E43E56" w:rsidP="00CB599F">
      <w:pPr>
        <w:pStyle w:val="ListParagraph"/>
        <w:numPr>
          <w:ilvl w:val="0"/>
          <w:numId w:val="12"/>
        </w:numPr>
        <w:spacing w:after="160" w:line="259" w:lineRule="auto"/>
        <w:rPr>
          <w:rFonts w:ascii="Times New Roman" w:eastAsiaTheme="minorEastAsia" w:hAnsi="Times New Roman" w:cs="Times New Roman"/>
          <w:sz w:val="22"/>
          <w:szCs w:val="22"/>
        </w:rPr>
      </w:pPr>
      <w:r>
        <w:rPr>
          <w:rFonts w:ascii="Times New Roman" w:eastAsiaTheme="minorEastAsia" w:hAnsi="Times New Roman" w:cs="Times New Roman"/>
          <w:sz w:val="22"/>
          <w:szCs w:val="22"/>
        </w:rPr>
        <w:t>The v</w:t>
      </w:r>
      <w:r w:rsidR="002E1A5B">
        <w:rPr>
          <w:rFonts w:ascii="Times New Roman" w:eastAsiaTheme="minorEastAsia" w:hAnsi="Times New Roman" w:cs="Times New Roman"/>
          <w:sz w:val="22"/>
          <w:szCs w:val="22"/>
        </w:rPr>
        <w:t xml:space="preserve">ariances of </w:t>
      </w:r>
      <w:r w:rsidR="00EA1B3C">
        <w:rPr>
          <w:rFonts w:ascii="Times New Roman" w:eastAsiaTheme="minorEastAsia" w:hAnsi="Times New Roman" w:cs="Times New Roman"/>
          <w:sz w:val="22"/>
          <w:szCs w:val="22"/>
        </w:rPr>
        <w:t xml:space="preserve">individual </w:t>
      </w:r>
      <w:r w:rsidR="002E1A5B">
        <w:rPr>
          <w:rFonts w:ascii="Times New Roman" w:eastAsiaTheme="minorEastAsia" w:hAnsi="Times New Roman" w:cs="Times New Roman"/>
          <w:sz w:val="22"/>
          <w:szCs w:val="22"/>
        </w:rPr>
        <w:t xml:space="preserve">profile indicators </w:t>
      </w:r>
      <w:r w:rsidR="00771F85">
        <w:rPr>
          <w:rFonts w:ascii="Times New Roman" w:eastAsiaTheme="minorEastAsia" w:hAnsi="Times New Roman" w:cs="Times New Roman"/>
          <w:sz w:val="22"/>
          <w:szCs w:val="22"/>
        </w:rPr>
        <w:t xml:space="preserve">are set to be the same </w:t>
      </w:r>
      <w:r w:rsidR="00B83944">
        <w:rPr>
          <w:rFonts w:ascii="Times New Roman" w:eastAsiaTheme="minorEastAsia" w:hAnsi="Times New Roman" w:cs="Times New Roman"/>
          <w:sz w:val="22"/>
          <w:szCs w:val="22"/>
        </w:rPr>
        <w:t>across</w:t>
      </w:r>
      <w:r w:rsidR="00771F85">
        <w:rPr>
          <w:rFonts w:ascii="Times New Roman" w:eastAsiaTheme="minorEastAsia" w:hAnsi="Times New Roman" w:cs="Times New Roman"/>
          <w:sz w:val="22"/>
          <w:szCs w:val="22"/>
        </w:rPr>
        <w:t xml:space="preserve"> classes</w:t>
      </w:r>
      <w:r w:rsidR="00BB442A">
        <w:rPr>
          <w:rFonts w:ascii="Times New Roman" w:eastAsiaTheme="minorEastAsia" w:hAnsi="Times New Roman" w:cs="Times New Roman"/>
          <w:sz w:val="22"/>
          <w:szCs w:val="22"/>
        </w:rPr>
        <w:t xml:space="preserve"> but </w:t>
      </w:r>
      <w:r w:rsidR="00926A46">
        <w:rPr>
          <w:rFonts w:ascii="Times New Roman" w:eastAsiaTheme="minorEastAsia" w:hAnsi="Times New Roman" w:cs="Times New Roman"/>
          <w:sz w:val="22"/>
          <w:szCs w:val="22"/>
        </w:rPr>
        <w:t xml:space="preserve">the covariances </w:t>
      </w:r>
      <w:r w:rsidR="00F8686D">
        <w:rPr>
          <w:rFonts w:ascii="Times New Roman" w:eastAsiaTheme="minorEastAsia" w:hAnsi="Times New Roman" w:cs="Times New Roman"/>
          <w:sz w:val="22"/>
          <w:szCs w:val="22"/>
        </w:rPr>
        <w:t xml:space="preserve">between them </w:t>
      </w:r>
      <w:r w:rsidR="00926A46">
        <w:rPr>
          <w:rFonts w:ascii="Times New Roman" w:eastAsiaTheme="minorEastAsia" w:hAnsi="Times New Roman" w:cs="Times New Roman"/>
          <w:sz w:val="22"/>
          <w:szCs w:val="22"/>
        </w:rPr>
        <w:t>are set to be 0 (</w:t>
      </w:r>
      <w:proofErr w:type="gramStart"/>
      <w:r w:rsidR="00926A46">
        <w:rPr>
          <w:rFonts w:ascii="Times New Roman" w:eastAsiaTheme="minorEastAsia" w:hAnsi="Times New Roman" w:cs="Times New Roman"/>
          <w:sz w:val="22"/>
          <w:szCs w:val="22"/>
        </w:rPr>
        <w:t>i.e.</w:t>
      </w:r>
      <w:proofErr w:type="gramEnd"/>
      <w:r w:rsidR="00926A46">
        <w:rPr>
          <w:rFonts w:ascii="Times New Roman" w:eastAsiaTheme="minorEastAsia" w:hAnsi="Times New Roman" w:cs="Times New Roman"/>
          <w:sz w:val="22"/>
          <w:szCs w:val="22"/>
        </w:rPr>
        <w:t xml:space="preserve"> independent</w:t>
      </w:r>
      <w:r w:rsidR="00C21D76">
        <w:rPr>
          <w:rFonts w:ascii="Times New Roman" w:eastAsiaTheme="minorEastAsia" w:hAnsi="Times New Roman" w:cs="Times New Roman"/>
          <w:sz w:val="22"/>
          <w:szCs w:val="22"/>
        </w:rPr>
        <w:t xml:space="preserve"> under the normal assumption)</w:t>
      </w:r>
    </w:p>
    <w:p w14:paraId="7BB8EEE9" w14:textId="388110EF" w:rsidR="00C653CD" w:rsidRDefault="00C653CD" w:rsidP="00CB599F">
      <w:pPr>
        <w:pStyle w:val="ListParagraph"/>
        <w:numPr>
          <w:ilvl w:val="0"/>
          <w:numId w:val="12"/>
        </w:numPr>
        <w:spacing w:after="160" w:line="259" w:lineRule="auto"/>
        <w:rPr>
          <w:rFonts w:ascii="Times New Roman" w:eastAsiaTheme="minorEastAsia" w:hAnsi="Times New Roman" w:cs="Times New Roman"/>
          <w:sz w:val="22"/>
          <w:szCs w:val="22"/>
        </w:rPr>
      </w:pPr>
      <w:r>
        <w:rPr>
          <w:rFonts w:ascii="Times New Roman" w:eastAsiaTheme="minorEastAsia" w:hAnsi="Times New Roman" w:cs="Times New Roman"/>
          <w:sz w:val="22"/>
          <w:szCs w:val="22"/>
        </w:rPr>
        <w:t>Both t</w:t>
      </w:r>
      <w:r w:rsidR="00E43E56">
        <w:rPr>
          <w:rFonts w:ascii="Times New Roman" w:eastAsiaTheme="minorEastAsia" w:hAnsi="Times New Roman" w:cs="Times New Roman"/>
          <w:sz w:val="22"/>
          <w:szCs w:val="22"/>
        </w:rPr>
        <w:t>he v</w:t>
      </w:r>
      <w:r w:rsidR="00C21D76">
        <w:rPr>
          <w:rFonts w:ascii="Times New Roman" w:eastAsiaTheme="minorEastAsia" w:hAnsi="Times New Roman" w:cs="Times New Roman"/>
          <w:sz w:val="22"/>
          <w:szCs w:val="22"/>
        </w:rPr>
        <w:t xml:space="preserve">ariances </w:t>
      </w:r>
      <w:r>
        <w:rPr>
          <w:rFonts w:ascii="Times New Roman" w:eastAsiaTheme="minorEastAsia" w:hAnsi="Times New Roman" w:cs="Times New Roman"/>
          <w:sz w:val="22"/>
          <w:szCs w:val="22"/>
        </w:rPr>
        <w:t xml:space="preserve">and covariances </w:t>
      </w:r>
      <w:r w:rsidR="00C21D76">
        <w:rPr>
          <w:rFonts w:ascii="Times New Roman" w:eastAsiaTheme="minorEastAsia" w:hAnsi="Times New Roman" w:cs="Times New Roman"/>
          <w:sz w:val="22"/>
          <w:szCs w:val="22"/>
        </w:rPr>
        <w:t>of profile indicators</w:t>
      </w:r>
      <w:r w:rsidR="00F30D2E"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r w:rsidR="00E43E56">
        <w:rPr>
          <w:rFonts w:ascii="Times New Roman" w:eastAsiaTheme="minorEastAsia" w:hAnsi="Times New Roman" w:cs="Times New Roman"/>
          <w:sz w:val="22"/>
          <w:szCs w:val="22"/>
        </w:rPr>
        <w:t>are set to be the same across classes</w:t>
      </w:r>
      <w:r w:rsidR="00F8686D">
        <w:rPr>
          <w:rFonts w:ascii="Times New Roman" w:eastAsiaTheme="minorEastAsia" w:hAnsi="Times New Roman" w:cs="Times New Roman"/>
          <w:sz w:val="22"/>
          <w:szCs w:val="22"/>
        </w:rPr>
        <w:t>, but</w:t>
      </w:r>
      <w:r>
        <w:rPr>
          <w:rFonts w:ascii="Times New Roman" w:eastAsiaTheme="minorEastAsia" w:hAnsi="Times New Roman" w:cs="Times New Roman"/>
          <w:sz w:val="22"/>
          <w:szCs w:val="22"/>
        </w:rPr>
        <w:t xml:space="preserve"> the covariances can be non-zero</w:t>
      </w:r>
      <w:r w:rsidR="00F8686D">
        <w:rPr>
          <w:rFonts w:ascii="Times New Roman" w:eastAsiaTheme="minorEastAsia" w:hAnsi="Times New Roman" w:cs="Times New Roman"/>
          <w:sz w:val="22"/>
          <w:szCs w:val="22"/>
        </w:rPr>
        <w:t>.</w:t>
      </w:r>
    </w:p>
    <w:p w14:paraId="682FF833" w14:textId="4A736469" w:rsidR="00C21D76" w:rsidRDefault="00C97127" w:rsidP="00CB599F">
      <w:pPr>
        <w:pStyle w:val="ListParagraph"/>
        <w:numPr>
          <w:ilvl w:val="0"/>
          <w:numId w:val="12"/>
        </w:numPr>
        <w:spacing w:after="160" w:line="259" w:lineRule="auto"/>
        <w:rPr>
          <w:rFonts w:ascii="Times New Roman" w:eastAsiaTheme="minorEastAsia" w:hAnsi="Times New Roman" w:cs="Times New Roman"/>
          <w:sz w:val="22"/>
          <w:szCs w:val="22"/>
        </w:rPr>
      </w:pPr>
      <w:r>
        <w:rPr>
          <w:rFonts w:ascii="Times New Roman" w:eastAsiaTheme="minorEastAsia" w:hAnsi="Times New Roman" w:cs="Times New Roman"/>
          <w:sz w:val="22"/>
          <w:szCs w:val="22"/>
        </w:rPr>
        <w:t>The</w:t>
      </w:r>
      <w:r w:rsidR="00C653CD"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r>
        <w:rPr>
          <w:rFonts w:ascii="Times New Roman" w:eastAsiaTheme="minorEastAsia" w:hAnsi="Times New Roman" w:cs="Times New Roman"/>
          <w:sz w:val="22"/>
          <w:szCs w:val="22"/>
        </w:rPr>
        <w:t>variances of profile indicators can differ between classes</w:t>
      </w:r>
      <w:r w:rsidR="00771F85">
        <w:rPr>
          <w:rFonts w:ascii="Times New Roman" w:eastAsiaTheme="minorEastAsia" w:hAnsi="Times New Roman" w:cs="Times New Roman"/>
          <w:sz w:val="22"/>
          <w:szCs w:val="22"/>
        </w:rPr>
        <w:t xml:space="preserve"> but the covariances are set to be 0</w:t>
      </w:r>
      <w:r w:rsidR="00F8686D">
        <w:rPr>
          <w:rFonts w:ascii="Times New Roman" w:eastAsiaTheme="minorEastAsia" w:hAnsi="Times New Roman" w:cs="Times New Roman"/>
          <w:sz w:val="22"/>
          <w:szCs w:val="22"/>
        </w:rPr>
        <w:t>.</w:t>
      </w:r>
    </w:p>
    <w:p w14:paraId="733484D2" w14:textId="15E89CF6" w:rsidR="00F8686D" w:rsidRDefault="00B80AF2" w:rsidP="00C12B58">
      <w:pPr>
        <w:pStyle w:val="ListParagraph"/>
        <w:numPr>
          <w:ilvl w:val="0"/>
          <w:numId w:val="12"/>
        </w:numPr>
        <w:spacing w:after="160" w:line="259" w:lineRule="auto"/>
        <w:rPr>
          <w:rFonts w:ascii="Times New Roman" w:eastAsiaTheme="minorEastAsia" w:hAnsi="Times New Roman" w:cs="Times New Roman"/>
          <w:sz w:val="22"/>
          <w:szCs w:val="22"/>
        </w:rPr>
      </w:pPr>
      <w:r>
        <w:rPr>
          <w:rFonts w:ascii="Times New Roman" w:eastAsiaTheme="minorEastAsia" w:hAnsi="Times New Roman" w:cs="Times New Roman"/>
          <w:sz w:val="22"/>
          <w:szCs w:val="22"/>
        </w:rPr>
        <w:t>Both the variances and covariances can differ between classes and the covariances can be non-zero (most flexible model).</w:t>
      </w:r>
    </w:p>
    <w:p w14:paraId="754B42DD" w14:textId="77777777" w:rsidR="00C861E7" w:rsidRDefault="00C861E7" w:rsidP="00E80D66">
      <w:pPr>
        <w:pStyle w:val="ListParagraph"/>
        <w:spacing w:after="160" w:line="259" w:lineRule="auto"/>
        <w:ind w:left="0"/>
        <w:rPr>
          <w:rFonts w:ascii="Times New Roman" w:eastAsiaTheme="minorEastAsia" w:hAnsi="Times New Roman" w:cs="Times New Roman"/>
          <w:sz w:val="22"/>
          <w:szCs w:val="22"/>
        </w:rPr>
      </w:pPr>
    </w:p>
    <w:p w14:paraId="615CE18F" w14:textId="77777777" w:rsidR="00B80AF2" w:rsidRDefault="00B80AF2" w:rsidP="00E80D66">
      <w:pPr>
        <w:pStyle w:val="ListParagraph"/>
        <w:spacing w:after="160" w:line="259" w:lineRule="auto"/>
        <w:ind w:left="0"/>
        <w:rPr>
          <w:rFonts w:ascii="Times New Roman" w:eastAsiaTheme="minorEastAsia" w:hAnsi="Times New Roman" w:cs="Times New Roman"/>
          <w:sz w:val="22"/>
          <w:szCs w:val="22"/>
        </w:rPr>
      </w:pPr>
    </w:p>
    <w:p w14:paraId="73B362B4" w14:textId="77777777" w:rsidR="00B80AF2" w:rsidRDefault="00B80AF2" w:rsidP="00E80D66">
      <w:pPr>
        <w:pStyle w:val="ListParagraph"/>
        <w:spacing w:after="160" w:line="259" w:lineRule="auto"/>
        <w:ind w:left="0"/>
        <w:rPr>
          <w:rFonts w:ascii="Times New Roman" w:eastAsiaTheme="minorEastAsia" w:hAnsi="Times New Roman" w:cs="Times New Roman"/>
          <w:sz w:val="22"/>
          <w:szCs w:val="22"/>
        </w:rPr>
      </w:pPr>
    </w:p>
    <w:p w14:paraId="49C8E2E2" w14:textId="77777777" w:rsidR="00B80AF2" w:rsidRDefault="00B80AF2" w:rsidP="00E80D66">
      <w:pPr>
        <w:pStyle w:val="ListParagraph"/>
        <w:spacing w:after="160" w:line="259" w:lineRule="auto"/>
        <w:ind w:left="0"/>
        <w:rPr>
          <w:rFonts w:ascii="Times New Roman" w:eastAsiaTheme="minorEastAsia" w:hAnsi="Times New Roman" w:cs="Times New Roman"/>
          <w:sz w:val="22"/>
          <w:szCs w:val="22"/>
        </w:rPr>
      </w:pPr>
    </w:p>
    <w:p w14:paraId="46E6B0B6" w14:textId="77777777" w:rsidR="00B80AF2" w:rsidRDefault="00B80AF2" w:rsidP="00E80D66">
      <w:pPr>
        <w:pStyle w:val="ListParagraph"/>
        <w:spacing w:after="160" w:line="259" w:lineRule="auto"/>
        <w:ind w:left="0"/>
        <w:rPr>
          <w:rFonts w:ascii="Times New Roman" w:eastAsiaTheme="minorEastAsia" w:hAnsi="Times New Roman" w:cs="Times New Roman"/>
          <w:sz w:val="22"/>
          <w:szCs w:val="22"/>
        </w:rPr>
      </w:pPr>
    </w:p>
    <w:p w14:paraId="3AE47F5B" w14:textId="77777777" w:rsidR="00B80AF2" w:rsidRDefault="00B80AF2" w:rsidP="00E80D66">
      <w:pPr>
        <w:pStyle w:val="ListParagraph"/>
        <w:spacing w:after="160" w:line="259" w:lineRule="auto"/>
        <w:ind w:left="0"/>
        <w:rPr>
          <w:rFonts w:ascii="Times New Roman" w:eastAsiaTheme="minorEastAsia" w:hAnsi="Times New Roman" w:cs="Times New Roman"/>
          <w:sz w:val="22"/>
          <w:szCs w:val="22"/>
        </w:rPr>
      </w:pPr>
    </w:p>
    <w:p w14:paraId="0F4A8FCB" w14:textId="77777777" w:rsidR="00B80AF2" w:rsidRDefault="00B80AF2" w:rsidP="00E80D66">
      <w:pPr>
        <w:pStyle w:val="ListParagraph"/>
        <w:spacing w:after="160" w:line="259" w:lineRule="auto"/>
        <w:ind w:left="0"/>
        <w:rPr>
          <w:rFonts w:ascii="Times New Roman" w:eastAsiaTheme="minorEastAsia" w:hAnsi="Times New Roman" w:cs="Times New Roman"/>
          <w:sz w:val="22"/>
          <w:szCs w:val="22"/>
        </w:rPr>
      </w:pPr>
    </w:p>
    <w:p w14:paraId="2184C334" w14:textId="77777777" w:rsidR="00B80AF2" w:rsidRDefault="00B80AF2" w:rsidP="00E80D66">
      <w:pPr>
        <w:pStyle w:val="ListParagraph"/>
        <w:spacing w:after="160" w:line="259" w:lineRule="auto"/>
        <w:ind w:left="0"/>
        <w:rPr>
          <w:rFonts w:ascii="Times New Roman" w:eastAsiaTheme="minorEastAsia" w:hAnsi="Times New Roman" w:cs="Times New Roman"/>
          <w:sz w:val="22"/>
          <w:szCs w:val="22"/>
        </w:rPr>
      </w:pPr>
    </w:p>
    <w:p w14:paraId="52E155DD" w14:textId="77777777" w:rsidR="00B80AF2" w:rsidRDefault="00B80AF2" w:rsidP="00E80D66">
      <w:pPr>
        <w:pStyle w:val="ListParagraph"/>
        <w:spacing w:after="160" w:line="259" w:lineRule="auto"/>
        <w:ind w:left="0"/>
        <w:rPr>
          <w:rFonts w:ascii="Times New Roman" w:eastAsiaTheme="minorEastAsia" w:hAnsi="Times New Roman" w:cs="Times New Roman"/>
          <w:sz w:val="22"/>
          <w:szCs w:val="22"/>
        </w:rPr>
      </w:pPr>
    </w:p>
    <w:p w14:paraId="2B12C654" w14:textId="77777777" w:rsidR="00B80AF2" w:rsidRDefault="00B80AF2" w:rsidP="00E80D66">
      <w:pPr>
        <w:pStyle w:val="ListParagraph"/>
        <w:spacing w:after="160" w:line="259" w:lineRule="auto"/>
        <w:ind w:left="0"/>
        <w:rPr>
          <w:rFonts w:ascii="Times New Roman" w:eastAsiaTheme="minorEastAsia" w:hAnsi="Times New Roman" w:cs="Times New Roman"/>
          <w:sz w:val="22"/>
          <w:szCs w:val="22"/>
        </w:rPr>
      </w:pPr>
    </w:p>
    <w:p w14:paraId="1ECFFE2B" w14:textId="77777777" w:rsidR="00B80AF2" w:rsidRDefault="00B80AF2" w:rsidP="00E80D66">
      <w:pPr>
        <w:pStyle w:val="ListParagraph"/>
        <w:spacing w:after="160" w:line="259" w:lineRule="auto"/>
        <w:ind w:left="0"/>
        <w:rPr>
          <w:rFonts w:ascii="Times New Roman" w:eastAsiaTheme="minorEastAsia" w:hAnsi="Times New Roman" w:cs="Times New Roman"/>
          <w:sz w:val="22"/>
          <w:szCs w:val="22"/>
        </w:rPr>
      </w:pPr>
    </w:p>
    <w:p w14:paraId="4FEC0BE0" w14:textId="57C5CD4C" w:rsidR="00E80D66" w:rsidRPr="00C12B58" w:rsidRDefault="00C569FE" w:rsidP="00C12B58">
      <w:pPr>
        <w:spacing w:after="160" w:line="259" w:lineRule="auto"/>
        <w:rPr>
          <w:rFonts w:ascii="Times New Roman" w:eastAsiaTheme="minorEastAsia" w:hAnsi="Times New Roman" w:cs="Times New Roman"/>
          <w:b/>
          <w:bCs/>
          <w:sz w:val="22"/>
          <w:szCs w:val="22"/>
        </w:rPr>
      </w:pPr>
      <w:r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>A2.</w:t>
      </w:r>
      <w:r w:rsidR="00B80AF2">
        <w:rPr>
          <w:rFonts w:ascii="Times New Roman" w:eastAsiaTheme="minorEastAsia" w:hAnsi="Times New Roman" w:cs="Times New Roman"/>
          <w:b/>
          <w:bCs/>
          <w:sz w:val="22"/>
          <w:szCs w:val="22"/>
        </w:rPr>
        <w:t>2</w:t>
      </w:r>
      <w:r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 xml:space="preserve">. </w:t>
      </w:r>
      <w:r w:rsidR="00E80D66"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 xml:space="preserve">Latent Gold 6.0 Syntax for step 3 </w:t>
      </w:r>
      <w:r w:rsidR="00CE3151"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>adjusted association analysis of latent profiles with CASI IRT score using</w:t>
      </w:r>
      <w:r w:rsidR="00E80D66"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 xml:space="preserve"> improved BCH method to account for </w:t>
      </w:r>
      <w:r w:rsidR="007D3133">
        <w:rPr>
          <w:rFonts w:ascii="Times New Roman" w:eastAsiaTheme="minorEastAsia" w:hAnsi="Times New Roman" w:cs="Times New Roman"/>
          <w:b/>
          <w:bCs/>
          <w:sz w:val="22"/>
          <w:szCs w:val="22"/>
        </w:rPr>
        <w:t>class</w:t>
      </w:r>
      <w:r w:rsidR="00E80D66"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 xml:space="preserve"> uncertainty</w:t>
      </w:r>
    </w:p>
    <w:p w14:paraId="27380D54" w14:textId="4BCD5EF7" w:rsidR="00E80D66" w:rsidRDefault="00615C1A" w:rsidP="00C12B58">
      <w:pPr>
        <w:pStyle w:val="ListParagraph"/>
        <w:spacing w:after="160" w:line="259" w:lineRule="auto"/>
        <w:rPr>
          <w:rFonts w:ascii="Times New Roman" w:eastAsiaTheme="minorEastAsia" w:hAnsi="Times New Roman" w:cs="Times New Roman"/>
          <w:b/>
          <w:bCs/>
        </w:rPr>
      </w:pPr>
      <w:r w:rsidRPr="00615C1A">
        <w:rPr>
          <w:rFonts w:ascii="Times New Roman" w:eastAsiaTheme="minorEastAsia" w:hAnsi="Times New Roman" w:cs="Times New Roman"/>
          <w:b/>
          <w:bCs/>
          <w:noProof/>
        </w:rPr>
        <w:drawing>
          <wp:inline distT="0" distB="0" distL="0" distR="0" wp14:anchorId="20C1127C" wp14:editId="189F6153">
            <wp:extent cx="5943600" cy="2632710"/>
            <wp:effectExtent l="0" t="0" r="0" b="0"/>
            <wp:docPr id="1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11"/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263271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03E5472E" w14:textId="77777777" w:rsidR="00813D14" w:rsidRDefault="00813D14">
      <w:pPr>
        <w:spacing w:after="160" w:line="259" w:lineRule="auto"/>
        <w:rPr>
          <w:rFonts w:ascii="Times New Roman" w:eastAsiaTheme="minorEastAsia" w:hAnsi="Times New Roman" w:cs="Times New Roman"/>
          <w:b/>
          <w:bCs/>
        </w:rPr>
      </w:pPr>
    </w:p>
    <w:p w14:paraId="14CDD7DF" w14:textId="77777777" w:rsidR="00813D14" w:rsidRPr="00D8405D" w:rsidRDefault="00813D14">
      <w:pPr>
        <w:spacing w:after="160" w:line="259" w:lineRule="auto"/>
        <w:rPr>
          <w:rFonts w:ascii="Times New Roman" w:eastAsiaTheme="minorEastAsia" w:hAnsi="Times New Roman" w:cs="Times New Roman"/>
          <w:b/>
          <w:bCs/>
          <w:sz w:val="22"/>
          <w:szCs w:val="22"/>
        </w:rPr>
      </w:pPr>
      <w:r w:rsidRPr="00D8405D">
        <w:rPr>
          <w:rFonts w:ascii="Times New Roman" w:eastAsiaTheme="minorEastAsia" w:hAnsi="Times New Roman" w:cs="Times New Roman"/>
          <w:b/>
          <w:bCs/>
          <w:sz w:val="22"/>
          <w:szCs w:val="22"/>
        </w:rPr>
        <w:t>References</w:t>
      </w:r>
    </w:p>
    <w:p w14:paraId="7D6D7575" w14:textId="24DF5805" w:rsidR="004243FA" w:rsidRPr="00D8405D" w:rsidRDefault="004243FA">
      <w:pPr>
        <w:spacing w:after="160" w:line="259" w:lineRule="auto"/>
        <w:rPr>
          <w:rFonts w:ascii="Times New Roman" w:hAnsi="Times New Roman" w:cs="Times New Roman"/>
          <w:color w:val="000000"/>
          <w:sz w:val="22"/>
          <w:szCs w:val="22"/>
        </w:rPr>
      </w:pPr>
      <w:r w:rsidRPr="00D8405D">
        <w:rPr>
          <w:rFonts w:ascii="Times New Roman" w:hAnsi="Times New Roman" w:cs="Times New Roman"/>
          <w:color w:val="000000"/>
          <w:sz w:val="22"/>
          <w:szCs w:val="22"/>
        </w:rPr>
        <w:t>Aitchison, J. The Statistical Analysis of Compositional Data</w:t>
      </w:r>
      <w:r w:rsidR="00EE6CA9" w:rsidRPr="00D8405D">
        <w:rPr>
          <w:rFonts w:ascii="Times New Roman" w:hAnsi="Times New Roman" w:cs="Times New Roman"/>
          <w:color w:val="000000"/>
          <w:sz w:val="22"/>
          <w:szCs w:val="22"/>
        </w:rPr>
        <w:t>.</w:t>
      </w:r>
      <w:r w:rsidRPr="00D8405D">
        <w:rPr>
          <w:rFonts w:ascii="Times New Roman" w:hAnsi="Times New Roman" w:cs="Times New Roman"/>
          <w:color w:val="000000"/>
          <w:sz w:val="22"/>
          <w:szCs w:val="22"/>
        </w:rPr>
        <w:t xml:space="preserve"> Chapman &amp; Hall: London, UK, 1986; Reprinted in 2003 by Blackburn Press; p. 416.</w:t>
      </w:r>
    </w:p>
    <w:p w14:paraId="75D2DBCB" w14:textId="47AF45A1" w:rsidR="004243FA" w:rsidRPr="00D8405D" w:rsidRDefault="004243FA">
      <w:pPr>
        <w:spacing w:after="160" w:line="259" w:lineRule="auto"/>
        <w:rPr>
          <w:rFonts w:ascii="Times New Roman" w:hAnsi="Times New Roman" w:cs="Times New Roman"/>
          <w:color w:val="000000"/>
          <w:sz w:val="22"/>
          <w:szCs w:val="22"/>
        </w:rPr>
      </w:pPr>
      <w:r w:rsidRPr="00D8405D">
        <w:rPr>
          <w:rFonts w:ascii="Times New Roman" w:hAnsi="Times New Roman" w:cs="Times New Roman"/>
          <w:color w:val="000000"/>
          <w:sz w:val="22"/>
          <w:szCs w:val="22"/>
        </w:rPr>
        <w:t xml:space="preserve">Aitchison J, Barceló-Vidal C, Martín-Fernández JA, </w:t>
      </w:r>
      <w:proofErr w:type="spellStart"/>
      <w:r w:rsidRPr="00D8405D">
        <w:rPr>
          <w:rFonts w:ascii="Times New Roman" w:hAnsi="Times New Roman" w:cs="Times New Roman"/>
          <w:color w:val="000000"/>
          <w:sz w:val="22"/>
          <w:szCs w:val="22"/>
        </w:rPr>
        <w:t>Pawlowsky-Glahn</w:t>
      </w:r>
      <w:proofErr w:type="spellEnd"/>
      <w:r w:rsidRPr="00D8405D">
        <w:rPr>
          <w:rFonts w:ascii="Times New Roman" w:hAnsi="Times New Roman" w:cs="Times New Roman"/>
          <w:color w:val="000000"/>
          <w:sz w:val="22"/>
          <w:szCs w:val="22"/>
        </w:rPr>
        <w:t xml:space="preserve"> V. </w:t>
      </w:r>
      <w:proofErr w:type="spellStart"/>
      <w:r w:rsidRPr="00D8405D">
        <w:rPr>
          <w:rFonts w:ascii="Times New Roman" w:hAnsi="Times New Roman" w:cs="Times New Roman"/>
          <w:color w:val="000000"/>
          <w:sz w:val="22"/>
          <w:szCs w:val="22"/>
        </w:rPr>
        <w:t>Logratio</w:t>
      </w:r>
      <w:proofErr w:type="spellEnd"/>
      <w:r w:rsidRPr="00D8405D">
        <w:rPr>
          <w:rFonts w:ascii="Times New Roman" w:hAnsi="Times New Roman" w:cs="Times New Roman"/>
          <w:color w:val="000000"/>
          <w:sz w:val="22"/>
          <w:szCs w:val="22"/>
        </w:rPr>
        <w:t xml:space="preserve"> analysis and compositional distance. Mathematical </w:t>
      </w:r>
      <w:r w:rsidR="00926A47" w:rsidRPr="00D8405D">
        <w:rPr>
          <w:rFonts w:ascii="Times New Roman" w:hAnsi="Times New Roman" w:cs="Times New Roman"/>
          <w:color w:val="000000"/>
          <w:sz w:val="22"/>
          <w:szCs w:val="22"/>
        </w:rPr>
        <w:t>G</w:t>
      </w:r>
      <w:r w:rsidRPr="00D8405D">
        <w:rPr>
          <w:rFonts w:ascii="Times New Roman" w:hAnsi="Times New Roman" w:cs="Times New Roman"/>
          <w:color w:val="000000"/>
          <w:sz w:val="22"/>
          <w:szCs w:val="22"/>
        </w:rPr>
        <w:t>eology. 2000 Apr;32(3):271-5.</w:t>
      </w:r>
    </w:p>
    <w:p w14:paraId="100051BB" w14:textId="77777777" w:rsidR="00370D8B" w:rsidRPr="00D8405D" w:rsidRDefault="004243FA">
      <w:pPr>
        <w:spacing w:after="160" w:line="259" w:lineRule="auto"/>
        <w:rPr>
          <w:rFonts w:ascii="Times New Roman" w:hAnsi="Times New Roman" w:cs="Times New Roman"/>
          <w:color w:val="000000"/>
          <w:sz w:val="22"/>
          <w:szCs w:val="22"/>
        </w:rPr>
      </w:pPr>
      <w:proofErr w:type="spellStart"/>
      <w:r w:rsidRPr="00D8405D">
        <w:rPr>
          <w:rFonts w:ascii="Times New Roman" w:hAnsi="Times New Roman" w:cs="Times New Roman"/>
          <w:color w:val="000000"/>
          <w:sz w:val="22"/>
          <w:szCs w:val="22"/>
        </w:rPr>
        <w:t>Egozcue</w:t>
      </w:r>
      <w:proofErr w:type="spellEnd"/>
      <w:r w:rsidRPr="00D8405D">
        <w:rPr>
          <w:rFonts w:ascii="Times New Roman" w:hAnsi="Times New Roman" w:cs="Times New Roman"/>
          <w:color w:val="000000"/>
          <w:sz w:val="22"/>
          <w:szCs w:val="22"/>
        </w:rPr>
        <w:t xml:space="preserve"> JJ, </w:t>
      </w:r>
      <w:proofErr w:type="spellStart"/>
      <w:r w:rsidRPr="00D8405D">
        <w:rPr>
          <w:rFonts w:ascii="Times New Roman" w:hAnsi="Times New Roman" w:cs="Times New Roman"/>
          <w:color w:val="000000"/>
          <w:sz w:val="22"/>
          <w:szCs w:val="22"/>
        </w:rPr>
        <w:t>Pawlowsky-Glahn</w:t>
      </w:r>
      <w:proofErr w:type="spellEnd"/>
      <w:r w:rsidRPr="00D8405D">
        <w:rPr>
          <w:rFonts w:ascii="Times New Roman" w:hAnsi="Times New Roman" w:cs="Times New Roman"/>
          <w:color w:val="000000"/>
          <w:sz w:val="22"/>
          <w:szCs w:val="22"/>
        </w:rPr>
        <w:t xml:space="preserve"> V. Groups of parts and their balances in compositional data analysis. Mathematical Geology. 2005 Oct;37(7):795-828.</w:t>
      </w:r>
    </w:p>
    <w:p w14:paraId="62F1C48A" w14:textId="7251CC04" w:rsidR="00B962D3" w:rsidRPr="00D8405D" w:rsidRDefault="00B962D3">
      <w:pPr>
        <w:spacing w:after="160" w:line="259" w:lineRule="auto"/>
        <w:rPr>
          <w:rFonts w:ascii="Times New Roman" w:hAnsi="Times New Roman" w:cs="Times New Roman"/>
          <w:color w:val="000000"/>
          <w:sz w:val="22"/>
          <w:szCs w:val="22"/>
        </w:rPr>
      </w:pPr>
      <w:r w:rsidRPr="00D8405D">
        <w:rPr>
          <w:rFonts w:ascii="Times New Roman" w:hAnsi="Times New Roman" w:cs="Times New Roman"/>
          <w:color w:val="000000"/>
          <w:sz w:val="22"/>
          <w:szCs w:val="22"/>
        </w:rPr>
        <w:t xml:space="preserve">Pastor DA, Barron KE, Miller BJ, Davis SL. A latent profile analysis of college students’ achievement goal orientation. Contemporary </w:t>
      </w:r>
      <w:r w:rsidR="000D0D64" w:rsidRPr="00D8405D">
        <w:rPr>
          <w:rFonts w:ascii="Times New Roman" w:hAnsi="Times New Roman" w:cs="Times New Roman"/>
          <w:color w:val="000000"/>
          <w:sz w:val="22"/>
          <w:szCs w:val="22"/>
        </w:rPr>
        <w:t>E</w:t>
      </w:r>
      <w:r w:rsidRPr="00D8405D">
        <w:rPr>
          <w:rFonts w:ascii="Times New Roman" w:hAnsi="Times New Roman" w:cs="Times New Roman"/>
          <w:color w:val="000000"/>
          <w:sz w:val="22"/>
          <w:szCs w:val="22"/>
        </w:rPr>
        <w:t xml:space="preserve">ducational </w:t>
      </w:r>
      <w:r w:rsidR="000D0D64" w:rsidRPr="00D8405D">
        <w:rPr>
          <w:rFonts w:ascii="Times New Roman" w:hAnsi="Times New Roman" w:cs="Times New Roman"/>
          <w:color w:val="000000"/>
          <w:sz w:val="22"/>
          <w:szCs w:val="22"/>
        </w:rPr>
        <w:t>P</w:t>
      </w:r>
      <w:r w:rsidRPr="00D8405D">
        <w:rPr>
          <w:rFonts w:ascii="Times New Roman" w:hAnsi="Times New Roman" w:cs="Times New Roman"/>
          <w:color w:val="000000"/>
          <w:sz w:val="22"/>
          <w:szCs w:val="22"/>
        </w:rPr>
        <w:t>sychology. 2007 Jan 1;32(1):8-47.</w:t>
      </w:r>
    </w:p>
    <w:p w14:paraId="661A9F2A" w14:textId="77777777" w:rsidR="00970A98" w:rsidRPr="00D8405D" w:rsidRDefault="00370D8B">
      <w:pPr>
        <w:spacing w:after="160" w:line="259" w:lineRule="auto"/>
        <w:rPr>
          <w:rFonts w:ascii="Times New Roman" w:hAnsi="Times New Roman" w:cs="Times New Roman"/>
          <w:color w:val="000000"/>
          <w:sz w:val="22"/>
          <w:szCs w:val="22"/>
        </w:rPr>
      </w:pPr>
      <w:proofErr w:type="spellStart"/>
      <w:r w:rsidRPr="00D8405D">
        <w:rPr>
          <w:rFonts w:ascii="Times New Roman" w:hAnsi="Times New Roman" w:cs="Times New Roman"/>
          <w:color w:val="000000"/>
          <w:sz w:val="22"/>
          <w:szCs w:val="22"/>
        </w:rPr>
        <w:t>Pawlowsky-Glahn</w:t>
      </w:r>
      <w:proofErr w:type="spellEnd"/>
      <w:r w:rsidRPr="00D8405D">
        <w:rPr>
          <w:rFonts w:ascii="Times New Roman" w:hAnsi="Times New Roman" w:cs="Times New Roman"/>
          <w:color w:val="000000"/>
          <w:sz w:val="22"/>
          <w:szCs w:val="22"/>
        </w:rPr>
        <w:t xml:space="preserve"> V, </w:t>
      </w:r>
      <w:proofErr w:type="spellStart"/>
      <w:r w:rsidRPr="00D8405D">
        <w:rPr>
          <w:rFonts w:ascii="Times New Roman" w:hAnsi="Times New Roman" w:cs="Times New Roman"/>
          <w:color w:val="000000"/>
          <w:sz w:val="22"/>
          <w:szCs w:val="22"/>
        </w:rPr>
        <w:t>Egozcue</w:t>
      </w:r>
      <w:proofErr w:type="spellEnd"/>
      <w:r w:rsidRPr="00D8405D">
        <w:rPr>
          <w:rFonts w:ascii="Times New Roman" w:hAnsi="Times New Roman" w:cs="Times New Roman"/>
          <w:color w:val="000000"/>
          <w:sz w:val="22"/>
          <w:szCs w:val="22"/>
        </w:rPr>
        <w:t xml:space="preserve"> JJ, </w:t>
      </w:r>
      <w:proofErr w:type="spellStart"/>
      <w:r w:rsidRPr="00D8405D">
        <w:rPr>
          <w:rFonts w:ascii="Times New Roman" w:hAnsi="Times New Roman" w:cs="Times New Roman"/>
          <w:color w:val="000000"/>
          <w:sz w:val="22"/>
          <w:szCs w:val="22"/>
        </w:rPr>
        <w:t>Tolosana</w:t>
      </w:r>
      <w:proofErr w:type="spellEnd"/>
      <w:r w:rsidRPr="00D8405D">
        <w:rPr>
          <w:rFonts w:ascii="Times New Roman" w:hAnsi="Times New Roman" w:cs="Times New Roman"/>
          <w:color w:val="000000"/>
          <w:sz w:val="22"/>
          <w:szCs w:val="22"/>
        </w:rPr>
        <w:t>-Delgado R. Modeling and analysis of compositional data. John Wiley &amp; Sons; 2015 Mar 30.</w:t>
      </w:r>
    </w:p>
    <w:p w14:paraId="556D81AF" w14:textId="77777777" w:rsidR="00970A98" w:rsidRPr="00D8405D" w:rsidRDefault="00970A98" w:rsidP="00970A98">
      <w:pPr>
        <w:rPr>
          <w:rFonts w:ascii="Times New Roman" w:eastAsia="Arial" w:hAnsi="Times New Roman" w:cs="Times New Roman"/>
          <w:color w:val="000000" w:themeColor="text1"/>
          <w:sz w:val="22"/>
          <w:szCs w:val="22"/>
        </w:rPr>
      </w:pPr>
      <w:proofErr w:type="spellStart"/>
      <w:r w:rsidRPr="00D8405D">
        <w:rPr>
          <w:rFonts w:ascii="Times New Roman" w:hAnsi="Times New Roman" w:cs="Times New Roman"/>
          <w:color w:val="000000" w:themeColor="text1"/>
          <w:sz w:val="22"/>
          <w:szCs w:val="22"/>
          <w:shd w:val="clear" w:color="auto" w:fill="FFFFFF"/>
        </w:rPr>
        <w:t>Wardenaar</w:t>
      </w:r>
      <w:proofErr w:type="spellEnd"/>
      <w:r w:rsidRPr="00D8405D">
        <w:rPr>
          <w:rFonts w:ascii="Times New Roman" w:hAnsi="Times New Roman" w:cs="Times New Roman"/>
          <w:color w:val="000000" w:themeColor="text1"/>
          <w:sz w:val="22"/>
          <w:szCs w:val="22"/>
          <w:shd w:val="clear" w:color="auto" w:fill="FFFFFF"/>
        </w:rPr>
        <w:t xml:space="preserve"> K. Latent Profile Analysis in R: A tutorial and comparison to </w:t>
      </w:r>
      <w:proofErr w:type="spellStart"/>
      <w:r w:rsidRPr="00D8405D">
        <w:rPr>
          <w:rFonts w:ascii="Times New Roman" w:hAnsi="Times New Roman" w:cs="Times New Roman"/>
          <w:color w:val="000000" w:themeColor="text1"/>
          <w:sz w:val="22"/>
          <w:szCs w:val="22"/>
          <w:shd w:val="clear" w:color="auto" w:fill="FFFFFF"/>
        </w:rPr>
        <w:t>Mplus</w:t>
      </w:r>
      <w:proofErr w:type="spellEnd"/>
      <w:r w:rsidRPr="00D8405D">
        <w:rPr>
          <w:rFonts w:ascii="Times New Roman" w:hAnsi="Times New Roman" w:cs="Times New Roman"/>
          <w:color w:val="000000" w:themeColor="text1"/>
          <w:sz w:val="22"/>
          <w:szCs w:val="22"/>
          <w:shd w:val="clear" w:color="auto" w:fill="FFFFFF"/>
        </w:rPr>
        <w:t xml:space="preserve">. 2021 Apr 9.  </w:t>
      </w:r>
      <w:proofErr w:type="spellStart"/>
      <w:r w:rsidRPr="00D8405D">
        <w:rPr>
          <w:rFonts w:ascii="Times New Roman" w:hAnsi="Times New Roman" w:cs="Times New Roman"/>
          <w:color w:val="000000" w:themeColor="text1"/>
          <w:sz w:val="22"/>
          <w:szCs w:val="22"/>
          <w:shd w:val="clear" w:color="auto" w:fill="FFFFFF"/>
        </w:rPr>
        <w:t>PrePrint</w:t>
      </w:r>
      <w:proofErr w:type="spellEnd"/>
      <w:r w:rsidRPr="00D8405D">
        <w:rPr>
          <w:rFonts w:ascii="Times New Roman" w:hAnsi="Times New Roman" w:cs="Times New Roman"/>
          <w:color w:val="000000" w:themeColor="text1"/>
          <w:sz w:val="22"/>
          <w:szCs w:val="22"/>
          <w:shd w:val="clear" w:color="auto" w:fill="FFFFFF"/>
        </w:rPr>
        <w:t xml:space="preserve"> </w:t>
      </w:r>
      <w:proofErr w:type="spellStart"/>
      <w:r w:rsidRPr="00D8405D">
        <w:rPr>
          <w:rFonts w:ascii="Times New Roman" w:hAnsi="Times New Roman" w:cs="Times New Roman"/>
          <w:color w:val="000000" w:themeColor="text1"/>
          <w:sz w:val="22"/>
          <w:szCs w:val="22"/>
          <w:shd w:val="clear" w:color="auto" w:fill="FFFFFF"/>
        </w:rPr>
        <w:t>doi</w:t>
      </w:r>
      <w:proofErr w:type="spellEnd"/>
      <w:r w:rsidRPr="00D8405D">
        <w:rPr>
          <w:rFonts w:ascii="Times New Roman" w:hAnsi="Times New Roman" w:cs="Times New Roman"/>
          <w:color w:val="000000" w:themeColor="text1"/>
          <w:sz w:val="22"/>
          <w:szCs w:val="22"/>
          <w:shd w:val="clear" w:color="auto" w:fill="FFFFFF"/>
        </w:rPr>
        <w:t xml:space="preserve"> 10.31234/osf.io/</w:t>
      </w:r>
      <w:proofErr w:type="spellStart"/>
      <w:r w:rsidRPr="00D8405D">
        <w:rPr>
          <w:rFonts w:ascii="Times New Roman" w:hAnsi="Times New Roman" w:cs="Times New Roman"/>
          <w:color w:val="000000" w:themeColor="text1"/>
          <w:sz w:val="22"/>
          <w:szCs w:val="22"/>
          <w:shd w:val="clear" w:color="auto" w:fill="FFFFFF"/>
        </w:rPr>
        <w:t>wzftr</w:t>
      </w:r>
      <w:proofErr w:type="spellEnd"/>
      <w:r w:rsidRPr="00D8405D">
        <w:rPr>
          <w:rFonts w:ascii="Times New Roman" w:hAnsi="Times New Roman" w:cs="Times New Roman"/>
          <w:color w:val="000000" w:themeColor="text1"/>
          <w:sz w:val="22"/>
          <w:szCs w:val="22"/>
          <w:shd w:val="clear" w:color="auto" w:fill="FFFFFF"/>
        </w:rPr>
        <w:t>.</w:t>
      </w:r>
    </w:p>
    <w:p w14:paraId="7C812363" w14:textId="15CEC088" w:rsidR="00433654" w:rsidRPr="00C12B58" w:rsidRDefault="00433654">
      <w:pPr>
        <w:spacing w:after="160" w:line="259" w:lineRule="auto"/>
        <w:rPr>
          <w:rFonts w:ascii="Times New Roman" w:eastAsiaTheme="minorEastAsia" w:hAnsi="Times New Roman" w:cs="Times New Roman"/>
          <w:b/>
          <w:bCs/>
        </w:rPr>
      </w:pPr>
      <w:r w:rsidRPr="00C12B58">
        <w:rPr>
          <w:rFonts w:ascii="Times New Roman" w:eastAsiaTheme="minorEastAsia" w:hAnsi="Times New Roman" w:cs="Times New Roman"/>
          <w:b/>
          <w:bCs/>
        </w:rPr>
        <w:br w:type="page"/>
      </w:r>
    </w:p>
    <w:p w14:paraId="3FCCCD78" w14:textId="65EE6622" w:rsidR="00E8117F" w:rsidRPr="00933AA9" w:rsidRDefault="008454C3">
      <w:pPr>
        <w:spacing w:after="160" w:line="259" w:lineRule="auto"/>
        <w:rPr>
          <w:rFonts w:ascii="Times New Roman" w:eastAsiaTheme="minorEastAsia" w:hAnsi="Times New Roman" w:cs="Times New Roman"/>
          <w:b/>
          <w:bCs/>
        </w:rPr>
      </w:pPr>
      <w:r>
        <w:rPr>
          <w:rFonts w:ascii="Times New Roman" w:eastAsiaTheme="minorEastAsia" w:hAnsi="Times New Roman" w:cs="Times New Roman"/>
          <w:b/>
          <w:bCs/>
        </w:rPr>
        <w:lastRenderedPageBreak/>
        <w:t>A.</w:t>
      </w:r>
      <w:r w:rsidR="00DD53AE">
        <w:rPr>
          <w:rFonts w:ascii="Times New Roman" w:eastAsiaTheme="minorEastAsia" w:hAnsi="Times New Roman" w:cs="Times New Roman"/>
          <w:b/>
          <w:bCs/>
        </w:rPr>
        <w:t xml:space="preserve">3 </w:t>
      </w:r>
      <w:r w:rsidR="00CB6A9D" w:rsidRPr="00933AA9">
        <w:rPr>
          <w:rFonts w:ascii="Times New Roman" w:eastAsiaTheme="minorEastAsia" w:hAnsi="Times New Roman" w:cs="Times New Roman"/>
          <w:b/>
          <w:bCs/>
        </w:rPr>
        <w:t>Supplemental Tables</w:t>
      </w:r>
    </w:p>
    <w:p w14:paraId="6F044EFB" w14:textId="77777777" w:rsidR="00E8117F" w:rsidRDefault="00E8117F">
      <w:pPr>
        <w:spacing w:after="160" w:line="259" w:lineRule="auto"/>
        <w:rPr>
          <w:rFonts w:ascii="Times New Roman" w:eastAsiaTheme="minorEastAsia" w:hAnsi="Times New Roman" w:cs="Times New Roman"/>
          <w:sz w:val="22"/>
          <w:szCs w:val="22"/>
        </w:rPr>
      </w:pPr>
    </w:p>
    <w:p w14:paraId="0470E90A" w14:textId="77777777" w:rsidR="00225C2F" w:rsidRDefault="00225C2F">
      <w:pPr>
        <w:spacing w:after="160" w:line="259" w:lineRule="auto"/>
        <w:rPr>
          <w:rFonts w:ascii="Times New Roman" w:hAnsi="Times New Roman" w:cs="Times New Roman"/>
          <w:b/>
          <w:bCs/>
          <w:sz w:val="22"/>
          <w:szCs w:val="22"/>
        </w:rPr>
      </w:pPr>
      <w:r>
        <w:rPr>
          <w:rFonts w:ascii="Times New Roman" w:hAnsi="Times New Roman" w:cs="Times New Roman"/>
          <w:b/>
          <w:bCs/>
          <w:sz w:val="22"/>
          <w:szCs w:val="22"/>
        </w:rPr>
        <w:br w:type="page"/>
      </w:r>
    </w:p>
    <w:p w14:paraId="5740BD02" w14:textId="6544AAA0" w:rsidR="00E8117F" w:rsidRPr="00694E55" w:rsidRDefault="00E8117F" w:rsidP="00933AA9">
      <w:pPr>
        <w:rPr>
          <w:rFonts w:ascii="Times New Roman" w:hAnsi="Times New Roman" w:cs="Times New Roman"/>
          <w:b/>
          <w:bCs/>
          <w:sz w:val="22"/>
          <w:szCs w:val="22"/>
          <w:vertAlign w:val="superscript"/>
        </w:rPr>
      </w:pPr>
      <w:r w:rsidRPr="00933AA9">
        <w:rPr>
          <w:rFonts w:ascii="Times New Roman" w:hAnsi="Times New Roman" w:cs="Times New Roman"/>
          <w:b/>
          <w:bCs/>
          <w:sz w:val="22"/>
          <w:szCs w:val="22"/>
        </w:rPr>
        <w:lastRenderedPageBreak/>
        <w:t xml:space="preserve">Table S1. </w:t>
      </w:r>
      <w:r w:rsidRPr="00E8117F">
        <w:rPr>
          <w:rFonts w:ascii="Times New Roman" w:hAnsi="Times New Roman" w:cs="Times New Roman"/>
          <w:b/>
          <w:bCs/>
          <w:sz w:val="22"/>
          <w:szCs w:val="22"/>
        </w:rPr>
        <w:t>Variation</w:t>
      </w:r>
      <w:r w:rsidRPr="00933AA9">
        <w:rPr>
          <w:rFonts w:ascii="Times New Roman" w:hAnsi="Times New Roman" w:cs="Times New Roman"/>
          <w:b/>
          <w:bCs/>
          <w:sz w:val="22"/>
          <w:szCs w:val="22"/>
        </w:rPr>
        <w:t xml:space="preserve"> matrix for the 24HAC composition of sit, stand, step and sleep</w:t>
      </w:r>
      <w:r w:rsidR="00184003">
        <w:rPr>
          <w:rFonts w:ascii="Times New Roman" w:hAnsi="Times New Roman" w:cs="Times New Roman"/>
          <w:b/>
          <w:bCs/>
          <w:sz w:val="22"/>
          <w:szCs w:val="22"/>
        </w:rPr>
        <w:t xml:space="preserve"> (N=1034)</w:t>
      </w:r>
      <w:r w:rsidRPr="00933AA9">
        <w:rPr>
          <w:rFonts w:ascii="Times New Roman" w:hAnsi="Times New Roman" w:cs="Times New Roman"/>
          <w:b/>
          <w:bCs/>
          <w:sz w:val="22"/>
          <w:szCs w:val="22"/>
        </w:rPr>
        <w:t>.</w:t>
      </w:r>
      <w:r w:rsidR="00694E55">
        <w:rPr>
          <w:rFonts w:ascii="Times New Roman" w:hAnsi="Times New Roman" w:cs="Times New Roman"/>
          <w:b/>
          <w:bCs/>
          <w:sz w:val="22"/>
          <w:szCs w:val="22"/>
          <w:vertAlign w:val="superscript"/>
        </w:rPr>
        <w:t>1</w:t>
      </w:r>
    </w:p>
    <w:p w14:paraId="699FE7C4" w14:textId="77777777" w:rsidR="00E8117F" w:rsidRDefault="00E8117F" w:rsidP="00E8117F">
      <w:pPr>
        <w:pStyle w:val="ListParagraph"/>
        <w:rPr>
          <w:rFonts w:ascii="Times New Roman" w:hAnsi="Times New Roman" w:cs="Times New Roman"/>
          <w:b/>
          <w:bCs/>
          <w:sz w:val="22"/>
          <w:szCs w:val="22"/>
        </w:rPr>
      </w:pPr>
    </w:p>
    <w:tbl>
      <w:tblPr>
        <w:tblW w:w="4800" w:type="dxa"/>
        <w:tblInd w:w="-5" w:type="dxa"/>
        <w:tblLook w:val="04A0" w:firstRow="1" w:lastRow="0" w:firstColumn="1" w:lastColumn="0" w:noHBand="0" w:noVBand="1"/>
      </w:tblPr>
      <w:tblGrid>
        <w:gridCol w:w="960"/>
        <w:gridCol w:w="960"/>
        <w:gridCol w:w="960"/>
        <w:gridCol w:w="960"/>
        <w:gridCol w:w="960"/>
      </w:tblGrid>
      <w:tr w:rsidR="00E8117F" w:rsidRPr="00827572" w14:paraId="02978F4D" w14:textId="77777777" w:rsidTr="00933AA9">
        <w:trPr>
          <w:trHeight w:val="30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368B3594" w14:textId="77777777" w:rsidR="00E8117F" w:rsidRPr="00827572" w:rsidRDefault="00E8117F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 </w:t>
            </w:r>
          </w:p>
        </w:tc>
        <w:tc>
          <w:tcPr>
            <w:tcW w:w="9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15932D69" w14:textId="77777777" w:rsidR="00E8117F" w:rsidRPr="00827572" w:rsidRDefault="00E8117F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Sit</w:t>
            </w:r>
          </w:p>
        </w:tc>
        <w:tc>
          <w:tcPr>
            <w:tcW w:w="9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4A41C2ED" w14:textId="77777777" w:rsidR="00E8117F" w:rsidRPr="00827572" w:rsidRDefault="00E8117F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Stand</w:t>
            </w:r>
          </w:p>
        </w:tc>
        <w:tc>
          <w:tcPr>
            <w:tcW w:w="9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57DFD743" w14:textId="77777777" w:rsidR="00E8117F" w:rsidRPr="00827572" w:rsidRDefault="00E8117F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Step</w:t>
            </w:r>
          </w:p>
        </w:tc>
        <w:tc>
          <w:tcPr>
            <w:tcW w:w="9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41520506" w14:textId="77777777" w:rsidR="00E8117F" w:rsidRPr="00827572" w:rsidRDefault="00E8117F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Sleep</w:t>
            </w:r>
          </w:p>
        </w:tc>
      </w:tr>
      <w:tr w:rsidR="00E8117F" w:rsidRPr="00827572" w14:paraId="0911FFB6" w14:textId="77777777" w:rsidTr="00933AA9">
        <w:trPr>
          <w:trHeight w:val="300"/>
        </w:trPr>
        <w:tc>
          <w:tcPr>
            <w:tcW w:w="9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0B612177" w14:textId="77777777" w:rsidR="00E8117F" w:rsidRPr="00827572" w:rsidRDefault="00E8117F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Sit</w:t>
            </w:r>
          </w:p>
        </w:tc>
        <w:tc>
          <w:tcPr>
            <w:tcW w:w="9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284D9752" w14:textId="77777777" w:rsidR="00E8117F" w:rsidRPr="00827572" w:rsidRDefault="00E8117F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0</w:t>
            </w:r>
          </w:p>
        </w:tc>
        <w:tc>
          <w:tcPr>
            <w:tcW w:w="9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43B2DB07" w14:textId="77777777" w:rsidR="00E8117F" w:rsidRPr="00827572" w:rsidRDefault="00E8117F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0.43</w:t>
            </w:r>
          </w:p>
        </w:tc>
        <w:tc>
          <w:tcPr>
            <w:tcW w:w="9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3F89799E" w14:textId="77777777" w:rsidR="00E8117F" w:rsidRPr="00827572" w:rsidRDefault="00E8117F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0.54</w:t>
            </w:r>
          </w:p>
        </w:tc>
        <w:tc>
          <w:tcPr>
            <w:tcW w:w="9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180B6AEF" w14:textId="77777777" w:rsidR="00E8117F" w:rsidRPr="00827572" w:rsidRDefault="00E8117F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0.08</w:t>
            </w:r>
          </w:p>
        </w:tc>
      </w:tr>
      <w:tr w:rsidR="00E8117F" w:rsidRPr="00827572" w14:paraId="0693282D" w14:textId="77777777" w:rsidTr="00933AA9">
        <w:trPr>
          <w:trHeight w:val="300"/>
        </w:trPr>
        <w:tc>
          <w:tcPr>
            <w:tcW w:w="9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128B9507" w14:textId="77777777" w:rsidR="00E8117F" w:rsidRPr="00827572" w:rsidRDefault="00E8117F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Stand</w:t>
            </w:r>
          </w:p>
        </w:tc>
        <w:tc>
          <w:tcPr>
            <w:tcW w:w="9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0FE0F1F5" w14:textId="77777777" w:rsidR="00E8117F" w:rsidRPr="00827572" w:rsidRDefault="00E8117F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0.43</w:t>
            </w:r>
          </w:p>
        </w:tc>
        <w:tc>
          <w:tcPr>
            <w:tcW w:w="9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43AEF143" w14:textId="77777777" w:rsidR="00E8117F" w:rsidRPr="00827572" w:rsidRDefault="00E8117F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0</w:t>
            </w:r>
          </w:p>
        </w:tc>
        <w:tc>
          <w:tcPr>
            <w:tcW w:w="9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296A6617" w14:textId="77777777" w:rsidR="00E8117F" w:rsidRPr="00827572" w:rsidRDefault="00E8117F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0.23</w:t>
            </w:r>
          </w:p>
        </w:tc>
        <w:tc>
          <w:tcPr>
            <w:tcW w:w="9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71DB5685" w14:textId="77777777" w:rsidR="00E8117F" w:rsidRPr="00827572" w:rsidRDefault="00E8117F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0.27</w:t>
            </w:r>
          </w:p>
        </w:tc>
      </w:tr>
      <w:tr w:rsidR="00E8117F" w:rsidRPr="00827572" w14:paraId="55709512" w14:textId="77777777" w:rsidTr="00933AA9">
        <w:trPr>
          <w:trHeight w:val="300"/>
        </w:trPr>
        <w:tc>
          <w:tcPr>
            <w:tcW w:w="9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56790390" w14:textId="77777777" w:rsidR="00E8117F" w:rsidRPr="00827572" w:rsidRDefault="00E8117F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Step</w:t>
            </w:r>
          </w:p>
        </w:tc>
        <w:tc>
          <w:tcPr>
            <w:tcW w:w="9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7B8A9482" w14:textId="77777777" w:rsidR="00E8117F" w:rsidRPr="00827572" w:rsidRDefault="00E8117F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0.54</w:t>
            </w:r>
          </w:p>
        </w:tc>
        <w:tc>
          <w:tcPr>
            <w:tcW w:w="9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0E704055" w14:textId="77777777" w:rsidR="00E8117F" w:rsidRPr="00827572" w:rsidRDefault="00E8117F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0.23</w:t>
            </w:r>
          </w:p>
        </w:tc>
        <w:tc>
          <w:tcPr>
            <w:tcW w:w="9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0360AF29" w14:textId="77777777" w:rsidR="00E8117F" w:rsidRPr="00827572" w:rsidRDefault="00E8117F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0</w:t>
            </w:r>
          </w:p>
        </w:tc>
        <w:tc>
          <w:tcPr>
            <w:tcW w:w="9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2F2C66CD" w14:textId="77777777" w:rsidR="00E8117F" w:rsidRPr="00827572" w:rsidRDefault="00E8117F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0.42</w:t>
            </w:r>
          </w:p>
        </w:tc>
      </w:tr>
      <w:tr w:rsidR="00E8117F" w:rsidRPr="00827572" w14:paraId="717DF8C2" w14:textId="77777777" w:rsidTr="00933AA9">
        <w:trPr>
          <w:trHeight w:val="300"/>
        </w:trPr>
        <w:tc>
          <w:tcPr>
            <w:tcW w:w="9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5B13C222" w14:textId="77777777" w:rsidR="00E8117F" w:rsidRPr="00827572" w:rsidRDefault="00E8117F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Sleep</w:t>
            </w:r>
          </w:p>
        </w:tc>
        <w:tc>
          <w:tcPr>
            <w:tcW w:w="9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200B7017" w14:textId="77777777" w:rsidR="00E8117F" w:rsidRPr="00827572" w:rsidRDefault="00E8117F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0.08</w:t>
            </w:r>
          </w:p>
        </w:tc>
        <w:tc>
          <w:tcPr>
            <w:tcW w:w="9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71D7DEBF" w14:textId="77777777" w:rsidR="00E8117F" w:rsidRPr="00827572" w:rsidRDefault="00E8117F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0.27</w:t>
            </w:r>
          </w:p>
        </w:tc>
        <w:tc>
          <w:tcPr>
            <w:tcW w:w="9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01892EAA" w14:textId="77777777" w:rsidR="00E8117F" w:rsidRPr="00827572" w:rsidRDefault="00E8117F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0.42</w:t>
            </w:r>
          </w:p>
        </w:tc>
        <w:tc>
          <w:tcPr>
            <w:tcW w:w="9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06CFEB2E" w14:textId="77777777" w:rsidR="00E8117F" w:rsidRPr="00827572" w:rsidRDefault="00E8117F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827572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0</w:t>
            </w:r>
          </w:p>
        </w:tc>
      </w:tr>
    </w:tbl>
    <w:p w14:paraId="7D91BD5C" w14:textId="1652A34E" w:rsidR="00433654" w:rsidRPr="00C12B58" w:rsidRDefault="00694E55" w:rsidP="00C12B58">
      <w:pPr>
        <w:rPr>
          <w:rFonts w:ascii="Times New Roman" w:hAnsi="Times New Roman" w:cs="Times New Roman"/>
          <w:sz w:val="22"/>
          <w:szCs w:val="22"/>
        </w:rPr>
      </w:pPr>
      <w:r>
        <w:rPr>
          <w:rFonts w:ascii="Times New Roman" w:hAnsi="Times New Roman" w:cs="Times New Roman"/>
          <w:sz w:val="22"/>
          <w:szCs w:val="22"/>
          <w:vertAlign w:val="superscript"/>
        </w:rPr>
        <w:t>1</w:t>
      </w:r>
      <w:r w:rsidR="00184003">
        <w:rPr>
          <w:rFonts w:ascii="Times New Roman" w:hAnsi="Times New Roman" w:cs="Times New Roman"/>
          <w:sz w:val="22"/>
          <w:szCs w:val="22"/>
        </w:rPr>
        <w:t xml:space="preserve">Each entry is the </w:t>
      </w:r>
      <w:r w:rsidR="00E95078">
        <w:rPr>
          <w:rFonts w:ascii="Times New Roman" w:hAnsi="Times New Roman" w:cs="Times New Roman"/>
          <w:sz w:val="22"/>
          <w:szCs w:val="22"/>
        </w:rPr>
        <w:t>standard deviation of the logarithm of the ratio between two activities</w:t>
      </w:r>
      <w:r w:rsidR="00275D03">
        <w:rPr>
          <w:rFonts w:ascii="Times New Roman" w:hAnsi="Times New Roman" w:cs="Times New Roman"/>
          <w:sz w:val="22"/>
          <w:szCs w:val="22"/>
        </w:rPr>
        <w:t xml:space="preserve"> in the sample</w:t>
      </w:r>
      <w:r w:rsidR="00E95078">
        <w:rPr>
          <w:rFonts w:ascii="Times New Roman" w:hAnsi="Times New Roman" w:cs="Times New Roman"/>
          <w:sz w:val="22"/>
          <w:szCs w:val="22"/>
        </w:rPr>
        <w:t>.</w:t>
      </w:r>
    </w:p>
    <w:p w14:paraId="6824D81D" w14:textId="77777777" w:rsidR="00433654" w:rsidRDefault="00433654" w:rsidP="00E8117F">
      <w:pPr>
        <w:pStyle w:val="ListParagraph"/>
        <w:rPr>
          <w:rFonts w:ascii="Times New Roman" w:hAnsi="Times New Roman" w:cs="Times New Roman"/>
          <w:b/>
          <w:bCs/>
          <w:sz w:val="22"/>
          <w:szCs w:val="22"/>
        </w:rPr>
      </w:pPr>
    </w:p>
    <w:p w14:paraId="6954E1DC" w14:textId="77777777" w:rsidR="00433654" w:rsidRDefault="00433654" w:rsidP="00433654">
      <w:pPr>
        <w:rPr>
          <w:rFonts w:ascii="Times New Roman" w:eastAsiaTheme="minorEastAsia" w:hAnsi="Times New Roman" w:cs="Times New Roman"/>
          <w:sz w:val="22"/>
          <w:szCs w:val="22"/>
        </w:rPr>
      </w:pPr>
    </w:p>
    <w:p w14:paraId="317D6435" w14:textId="77777777" w:rsidR="009E2B5E" w:rsidRDefault="009E2B5E">
      <w:pPr>
        <w:spacing w:after="160" w:line="259" w:lineRule="auto"/>
        <w:rPr>
          <w:rFonts w:ascii="Times New Roman" w:hAnsi="Times New Roman" w:cs="Times New Roman"/>
          <w:b/>
          <w:bCs/>
          <w:sz w:val="22"/>
          <w:szCs w:val="22"/>
        </w:rPr>
      </w:pPr>
      <w:r>
        <w:rPr>
          <w:rFonts w:ascii="Times New Roman" w:hAnsi="Times New Roman" w:cs="Times New Roman"/>
          <w:b/>
          <w:bCs/>
          <w:sz w:val="22"/>
          <w:szCs w:val="22"/>
        </w:rPr>
        <w:br w:type="page"/>
      </w:r>
    </w:p>
    <w:p w14:paraId="05292852" w14:textId="04820AE0" w:rsidR="009E2B5E" w:rsidRPr="00021D29" w:rsidRDefault="009E2B5E" w:rsidP="009E2B5E">
      <w:pPr>
        <w:rPr>
          <w:rFonts w:ascii="Times New Roman" w:hAnsi="Times New Roman" w:cs="Times New Roman"/>
          <w:sz w:val="21"/>
          <w:szCs w:val="21"/>
        </w:rPr>
      </w:pPr>
      <w:r w:rsidRPr="003D0656">
        <w:rPr>
          <w:rFonts w:ascii="Times New Roman" w:hAnsi="Times New Roman" w:cs="Times New Roman"/>
          <w:b/>
          <w:bCs/>
          <w:sz w:val="22"/>
          <w:szCs w:val="22"/>
        </w:rPr>
        <w:lastRenderedPageBreak/>
        <w:t xml:space="preserve">Table </w:t>
      </w:r>
      <w:r>
        <w:rPr>
          <w:rFonts w:ascii="Times New Roman" w:hAnsi="Times New Roman" w:cs="Times New Roman"/>
          <w:b/>
          <w:bCs/>
          <w:sz w:val="22"/>
          <w:szCs w:val="22"/>
        </w:rPr>
        <w:t>S</w:t>
      </w:r>
      <w:r w:rsidR="00F90C4A">
        <w:rPr>
          <w:rFonts w:ascii="Times New Roman" w:hAnsi="Times New Roman" w:cs="Times New Roman"/>
          <w:b/>
          <w:bCs/>
          <w:sz w:val="22"/>
          <w:szCs w:val="22"/>
        </w:rPr>
        <w:t>2</w:t>
      </w:r>
      <w:r w:rsidRPr="003D0656">
        <w:rPr>
          <w:rFonts w:ascii="Times New Roman" w:hAnsi="Times New Roman" w:cs="Times New Roman"/>
          <w:b/>
          <w:bCs/>
          <w:sz w:val="22"/>
          <w:szCs w:val="22"/>
        </w:rPr>
        <w:t xml:space="preserve"> Comparisons of </w:t>
      </w:r>
      <w:r>
        <w:rPr>
          <w:rFonts w:ascii="Times New Roman" w:hAnsi="Times New Roman" w:cs="Times New Roman"/>
          <w:b/>
          <w:bCs/>
          <w:sz w:val="22"/>
          <w:szCs w:val="22"/>
        </w:rPr>
        <w:t xml:space="preserve">the 24-hour Activity </w:t>
      </w:r>
      <w:r w:rsidRPr="003D0656">
        <w:rPr>
          <w:rFonts w:ascii="Times New Roman" w:hAnsi="Times New Roman" w:cs="Times New Roman"/>
          <w:b/>
          <w:bCs/>
          <w:sz w:val="22"/>
          <w:szCs w:val="22"/>
        </w:rPr>
        <w:t xml:space="preserve">compositional mean by </w:t>
      </w:r>
      <w:r>
        <w:rPr>
          <w:rFonts w:ascii="Times New Roman" w:hAnsi="Times New Roman" w:cs="Times New Roman"/>
          <w:b/>
          <w:bCs/>
          <w:sz w:val="22"/>
          <w:szCs w:val="22"/>
        </w:rPr>
        <w:t xml:space="preserve">participant </w:t>
      </w:r>
      <w:r w:rsidRPr="003D0656">
        <w:rPr>
          <w:rFonts w:ascii="Times New Roman" w:hAnsi="Times New Roman" w:cs="Times New Roman"/>
          <w:b/>
          <w:bCs/>
          <w:sz w:val="22"/>
          <w:szCs w:val="22"/>
        </w:rPr>
        <w:t>characteristics</w:t>
      </w:r>
      <w:r w:rsidR="00A9042E">
        <w:rPr>
          <w:rFonts w:ascii="Times New Roman" w:hAnsi="Times New Roman" w:cs="Times New Roman"/>
          <w:b/>
          <w:bCs/>
          <w:sz w:val="22"/>
          <w:szCs w:val="22"/>
        </w:rPr>
        <w:t xml:space="preserve"> </w:t>
      </w:r>
      <w:r w:rsidR="0031206F">
        <w:rPr>
          <w:rFonts w:ascii="Times New Roman" w:hAnsi="Times New Roman" w:cs="Times New Roman"/>
          <w:b/>
          <w:bCs/>
          <w:sz w:val="22"/>
          <w:szCs w:val="22"/>
        </w:rPr>
        <w:t>(</w:t>
      </w:r>
      <w:r w:rsidR="00A9042E">
        <w:rPr>
          <w:rFonts w:ascii="Times New Roman" w:hAnsi="Times New Roman" w:cs="Times New Roman"/>
          <w:b/>
          <w:bCs/>
          <w:sz w:val="22"/>
          <w:szCs w:val="22"/>
        </w:rPr>
        <w:t>N = 1034</w:t>
      </w:r>
      <w:r w:rsidR="0031206F">
        <w:rPr>
          <w:rFonts w:ascii="Times New Roman" w:hAnsi="Times New Roman" w:cs="Times New Roman"/>
          <w:b/>
          <w:bCs/>
          <w:sz w:val="22"/>
          <w:szCs w:val="22"/>
        </w:rPr>
        <w:t>)</w:t>
      </w:r>
      <w:r w:rsidRPr="003D0656">
        <w:rPr>
          <w:rFonts w:ascii="Times New Roman" w:hAnsi="Times New Roman" w:cs="Times New Roman"/>
          <w:b/>
          <w:bCs/>
          <w:sz w:val="22"/>
          <w:szCs w:val="22"/>
        </w:rPr>
        <w:t>.</w:t>
      </w:r>
      <w:r w:rsidRPr="00E0639C">
        <w:rPr>
          <w:rFonts w:ascii="Times New Roman" w:hAnsi="Times New Roman" w:cs="Times New Roman"/>
          <w:sz w:val="22"/>
          <w:szCs w:val="22"/>
        </w:rPr>
        <w:t xml:space="preserve"> P-values correspond to the James multivariate analysis of variance test comparing the means of </w:t>
      </w:r>
      <w:proofErr w:type="spellStart"/>
      <w:r w:rsidRPr="00C12B58">
        <w:rPr>
          <w:rFonts w:ascii="Times New Roman" w:hAnsi="Times New Roman" w:cs="Times New Roman"/>
          <w:i/>
          <w:iCs/>
          <w:sz w:val="22"/>
          <w:szCs w:val="22"/>
        </w:rPr>
        <w:t>ilr</w:t>
      </w:r>
      <w:proofErr w:type="spellEnd"/>
      <w:r w:rsidRPr="00E0639C">
        <w:rPr>
          <w:rFonts w:ascii="Times New Roman" w:hAnsi="Times New Roman" w:cs="Times New Roman"/>
          <w:sz w:val="22"/>
          <w:szCs w:val="22"/>
        </w:rPr>
        <w:t>-transformed data</w:t>
      </w:r>
      <w:r>
        <w:rPr>
          <w:rFonts w:ascii="Times New Roman" w:hAnsi="Times New Roman" w:cs="Times New Roman"/>
          <w:sz w:val="22"/>
          <w:szCs w:val="22"/>
        </w:rPr>
        <w:t>,</w:t>
      </w:r>
      <w:r w:rsidRPr="00E0639C">
        <w:rPr>
          <w:rFonts w:ascii="Times New Roman" w:hAnsi="Times New Roman" w:cs="Times New Roman"/>
          <w:sz w:val="22"/>
          <w:szCs w:val="22"/>
        </w:rPr>
        <w:t xml:space="preserve"> assuming </w:t>
      </w:r>
      <w:r>
        <w:rPr>
          <w:rFonts w:ascii="Times New Roman" w:hAnsi="Times New Roman" w:cs="Times New Roman"/>
          <w:sz w:val="22"/>
          <w:szCs w:val="22"/>
        </w:rPr>
        <w:t>un</w:t>
      </w:r>
      <w:r w:rsidRPr="00E0639C">
        <w:rPr>
          <w:rFonts w:ascii="Times New Roman" w:hAnsi="Times New Roman" w:cs="Times New Roman"/>
          <w:sz w:val="22"/>
          <w:szCs w:val="22"/>
        </w:rPr>
        <w:t>equal variance between groups.</w:t>
      </w:r>
      <w:r>
        <w:rPr>
          <w:rFonts w:ascii="Times New Roman" w:hAnsi="Times New Roman" w:cs="Times New Roman"/>
          <w:sz w:val="22"/>
          <w:szCs w:val="22"/>
        </w:rPr>
        <w:t xml:space="preserve"> The number of observations in subgroups </w:t>
      </w:r>
      <w:r w:rsidRPr="00021D29">
        <w:rPr>
          <w:rFonts w:ascii="Times New Roman" w:hAnsi="Times New Roman" w:cs="Times New Roman"/>
          <w:sz w:val="21"/>
          <w:szCs w:val="21"/>
        </w:rPr>
        <w:t>may not sum to 1034 due to missing values.</w:t>
      </w:r>
    </w:p>
    <w:tbl>
      <w:tblPr>
        <w:tblStyle w:val="PlainTable5"/>
        <w:tblW w:w="9720" w:type="dxa"/>
        <w:tblLook w:val="04A0" w:firstRow="1" w:lastRow="0" w:firstColumn="1" w:lastColumn="0" w:noHBand="0" w:noVBand="1"/>
      </w:tblPr>
      <w:tblGrid>
        <w:gridCol w:w="2450"/>
        <w:gridCol w:w="1330"/>
        <w:gridCol w:w="319"/>
        <w:gridCol w:w="1121"/>
        <w:gridCol w:w="1260"/>
        <w:gridCol w:w="1170"/>
        <w:gridCol w:w="1260"/>
        <w:gridCol w:w="810"/>
      </w:tblGrid>
      <w:tr w:rsidR="00436FE5" w:rsidRPr="00021D29" w14:paraId="2B63508A" w14:textId="77777777" w:rsidTr="0044151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92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2450" w:type="dxa"/>
            <w:noWrap/>
            <w:hideMark/>
          </w:tcPr>
          <w:p w14:paraId="16FC808C" w14:textId="77777777" w:rsidR="009E2B5E" w:rsidRPr="00021D29" w:rsidRDefault="009E2B5E">
            <w:pPr>
              <w:jc w:val="left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</w:p>
        </w:tc>
        <w:tc>
          <w:tcPr>
            <w:tcW w:w="1649" w:type="dxa"/>
            <w:gridSpan w:val="2"/>
            <w:noWrap/>
            <w:hideMark/>
          </w:tcPr>
          <w:p w14:paraId="6FDC3B85" w14:textId="77777777" w:rsidR="009E2B5E" w:rsidRPr="00021D29" w:rsidRDefault="009E2B5E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N (%)</w:t>
            </w:r>
          </w:p>
        </w:tc>
        <w:tc>
          <w:tcPr>
            <w:tcW w:w="1121" w:type="dxa"/>
            <w:noWrap/>
            <w:hideMark/>
          </w:tcPr>
          <w:p w14:paraId="6EE45426" w14:textId="77777777" w:rsidR="009E2B5E" w:rsidRPr="00021D29" w:rsidRDefault="009E2B5E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Sitting, </w:t>
            </w:r>
          </w:p>
          <w:p w14:paraId="487D394E" w14:textId="77777777" w:rsidR="009E2B5E" w:rsidRPr="00021D29" w:rsidRDefault="009E2B5E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h/day (%) </w:t>
            </w:r>
          </w:p>
        </w:tc>
        <w:tc>
          <w:tcPr>
            <w:tcW w:w="1260" w:type="dxa"/>
            <w:noWrap/>
            <w:hideMark/>
          </w:tcPr>
          <w:p w14:paraId="070C36C9" w14:textId="77777777" w:rsidR="009E2B5E" w:rsidRPr="00021D29" w:rsidRDefault="009E2B5E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Standing, </w:t>
            </w:r>
          </w:p>
          <w:p w14:paraId="7A9E8180" w14:textId="77777777" w:rsidR="009E2B5E" w:rsidRPr="00021D29" w:rsidRDefault="009E2B5E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h/day (%) </w:t>
            </w:r>
          </w:p>
        </w:tc>
        <w:tc>
          <w:tcPr>
            <w:tcW w:w="1170" w:type="dxa"/>
            <w:noWrap/>
            <w:hideMark/>
          </w:tcPr>
          <w:p w14:paraId="2DDB0C74" w14:textId="77777777" w:rsidR="009E2B5E" w:rsidRPr="00021D29" w:rsidRDefault="009E2B5E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Stepping, </w:t>
            </w:r>
          </w:p>
          <w:p w14:paraId="477988D8" w14:textId="77777777" w:rsidR="009E2B5E" w:rsidRPr="00021D29" w:rsidRDefault="009E2B5E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h/day (%)</w:t>
            </w:r>
          </w:p>
        </w:tc>
        <w:tc>
          <w:tcPr>
            <w:tcW w:w="1260" w:type="dxa"/>
            <w:noWrap/>
            <w:hideMark/>
          </w:tcPr>
          <w:p w14:paraId="1C83A3FB" w14:textId="77777777" w:rsidR="009E2B5E" w:rsidRPr="00021D29" w:rsidRDefault="009E2B5E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Sleeping, </w:t>
            </w:r>
          </w:p>
          <w:p w14:paraId="0136A20A" w14:textId="77777777" w:rsidR="009E2B5E" w:rsidRPr="00021D29" w:rsidRDefault="009E2B5E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h/day (%) </w:t>
            </w:r>
          </w:p>
        </w:tc>
        <w:tc>
          <w:tcPr>
            <w:tcW w:w="810" w:type="dxa"/>
            <w:noWrap/>
          </w:tcPr>
          <w:p w14:paraId="27F3028C" w14:textId="77777777" w:rsidR="009E2B5E" w:rsidRPr="00021D29" w:rsidRDefault="009E2B5E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p-value</w:t>
            </w:r>
          </w:p>
        </w:tc>
      </w:tr>
      <w:tr w:rsidR="00436FE5" w:rsidRPr="00021D29" w14:paraId="30CCF47C" w14:textId="77777777" w:rsidTr="004415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</w:tcPr>
          <w:p w14:paraId="3B733CC7" w14:textId="77777777" w:rsidR="009E2B5E" w:rsidRPr="00021D29" w:rsidRDefault="009E2B5E">
            <w:pPr>
              <w:jc w:val="left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Overall</w:t>
            </w:r>
          </w:p>
        </w:tc>
        <w:tc>
          <w:tcPr>
            <w:tcW w:w="1330" w:type="dxa"/>
            <w:noWrap/>
          </w:tcPr>
          <w:p w14:paraId="4EEF6CB4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1034 (100%)</w:t>
            </w:r>
          </w:p>
        </w:tc>
        <w:tc>
          <w:tcPr>
            <w:tcW w:w="1440" w:type="dxa"/>
            <w:gridSpan w:val="2"/>
            <w:noWrap/>
          </w:tcPr>
          <w:p w14:paraId="522A25C8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10.2 (42.6%)</w:t>
            </w:r>
          </w:p>
        </w:tc>
        <w:tc>
          <w:tcPr>
            <w:tcW w:w="1260" w:type="dxa"/>
            <w:noWrap/>
          </w:tcPr>
          <w:p w14:paraId="35F8552E" w14:textId="39C4F688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3.7 (15.3%)</w:t>
            </w:r>
          </w:p>
        </w:tc>
        <w:tc>
          <w:tcPr>
            <w:tcW w:w="1170" w:type="dxa"/>
            <w:noWrap/>
          </w:tcPr>
          <w:p w14:paraId="12E8924A" w14:textId="5432A0D0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1.2 (5.2%)</w:t>
            </w:r>
          </w:p>
        </w:tc>
        <w:tc>
          <w:tcPr>
            <w:tcW w:w="1260" w:type="dxa"/>
            <w:noWrap/>
          </w:tcPr>
          <w:p w14:paraId="7F40ECC8" w14:textId="35502A7F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8.8 (36.9%)</w:t>
            </w:r>
          </w:p>
        </w:tc>
        <w:tc>
          <w:tcPr>
            <w:tcW w:w="810" w:type="dxa"/>
            <w:noWrap/>
          </w:tcPr>
          <w:p w14:paraId="78C8B4EE" w14:textId="77777777" w:rsidR="009E2B5E" w:rsidRPr="00021D29" w:rsidRDefault="009E2B5E" w:rsidP="00021D29">
            <w:pPr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</w:p>
        </w:tc>
      </w:tr>
      <w:tr w:rsidR="00436FE5" w:rsidRPr="00021D29" w14:paraId="28E0BD93" w14:textId="77777777" w:rsidTr="00441519">
        <w:trPr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</w:tcPr>
          <w:p w14:paraId="035B6394" w14:textId="77777777" w:rsidR="009E2B5E" w:rsidRPr="00021D29" w:rsidRDefault="009E2B5E">
            <w:pPr>
              <w:jc w:val="left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Gender</w:t>
            </w:r>
          </w:p>
        </w:tc>
        <w:tc>
          <w:tcPr>
            <w:tcW w:w="1330" w:type="dxa"/>
            <w:noWrap/>
          </w:tcPr>
          <w:p w14:paraId="6407D3F8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</w:p>
        </w:tc>
        <w:tc>
          <w:tcPr>
            <w:tcW w:w="1440" w:type="dxa"/>
            <w:gridSpan w:val="2"/>
            <w:noWrap/>
          </w:tcPr>
          <w:p w14:paraId="1B5BBB92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</w:p>
        </w:tc>
        <w:tc>
          <w:tcPr>
            <w:tcW w:w="1260" w:type="dxa"/>
            <w:noWrap/>
          </w:tcPr>
          <w:p w14:paraId="293787CA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</w:p>
        </w:tc>
        <w:tc>
          <w:tcPr>
            <w:tcW w:w="1170" w:type="dxa"/>
            <w:noWrap/>
          </w:tcPr>
          <w:p w14:paraId="52610941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</w:p>
        </w:tc>
        <w:tc>
          <w:tcPr>
            <w:tcW w:w="1260" w:type="dxa"/>
            <w:noWrap/>
          </w:tcPr>
          <w:p w14:paraId="6FACD748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</w:p>
        </w:tc>
        <w:tc>
          <w:tcPr>
            <w:tcW w:w="810" w:type="dxa"/>
            <w:noWrap/>
          </w:tcPr>
          <w:p w14:paraId="54CBC8BC" w14:textId="77777777" w:rsidR="009E2B5E" w:rsidRPr="00021D29" w:rsidRDefault="009E2B5E" w:rsidP="00021D29">
            <w:pPr>
              <w:jc w:val="righ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&lt;0.001</w:t>
            </w:r>
          </w:p>
        </w:tc>
      </w:tr>
      <w:tr w:rsidR="00436FE5" w:rsidRPr="00021D29" w14:paraId="366CADA8" w14:textId="77777777" w:rsidTr="004415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50D56BBF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Male</w:t>
            </w:r>
          </w:p>
        </w:tc>
        <w:tc>
          <w:tcPr>
            <w:tcW w:w="1330" w:type="dxa"/>
            <w:noWrap/>
            <w:hideMark/>
          </w:tcPr>
          <w:p w14:paraId="269352D5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457 (44.2%)</w:t>
            </w:r>
          </w:p>
        </w:tc>
        <w:tc>
          <w:tcPr>
            <w:tcW w:w="1440" w:type="dxa"/>
            <w:gridSpan w:val="2"/>
            <w:noWrap/>
            <w:hideMark/>
          </w:tcPr>
          <w:p w14:paraId="7CDD840D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10.6 (44.2%)</w:t>
            </w:r>
          </w:p>
        </w:tc>
        <w:tc>
          <w:tcPr>
            <w:tcW w:w="1260" w:type="dxa"/>
            <w:noWrap/>
            <w:hideMark/>
          </w:tcPr>
          <w:p w14:paraId="591FDC49" w14:textId="5F7B294B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3.4 (14.2%)</w:t>
            </w:r>
          </w:p>
        </w:tc>
        <w:tc>
          <w:tcPr>
            <w:tcW w:w="1170" w:type="dxa"/>
            <w:noWrap/>
            <w:hideMark/>
          </w:tcPr>
          <w:p w14:paraId="3652B636" w14:textId="12EC1650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1.3 (5.3%)</w:t>
            </w:r>
          </w:p>
        </w:tc>
        <w:tc>
          <w:tcPr>
            <w:tcW w:w="1260" w:type="dxa"/>
            <w:noWrap/>
            <w:hideMark/>
          </w:tcPr>
          <w:p w14:paraId="1E24F95B" w14:textId="0620BC6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8.7 (36.3%)</w:t>
            </w:r>
          </w:p>
        </w:tc>
        <w:tc>
          <w:tcPr>
            <w:tcW w:w="810" w:type="dxa"/>
            <w:noWrap/>
            <w:hideMark/>
          </w:tcPr>
          <w:p w14:paraId="0B7ED355" w14:textId="77777777" w:rsidR="009E2B5E" w:rsidRPr="00021D29" w:rsidRDefault="009E2B5E" w:rsidP="00021D29">
            <w:pPr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  <w:tr w:rsidR="00436FE5" w:rsidRPr="00021D29" w14:paraId="0BCF2004" w14:textId="77777777" w:rsidTr="00441519">
        <w:trPr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4D788512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Female</w:t>
            </w:r>
          </w:p>
        </w:tc>
        <w:tc>
          <w:tcPr>
            <w:tcW w:w="1330" w:type="dxa"/>
            <w:noWrap/>
            <w:hideMark/>
          </w:tcPr>
          <w:p w14:paraId="2395D25E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577 (55.8%)</w:t>
            </w:r>
          </w:p>
        </w:tc>
        <w:tc>
          <w:tcPr>
            <w:tcW w:w="1440" w:type="dxa"/>
            <w:gridSpan w:val="2"/>
            <w:noWrap/>
            <w:hideMark/>
          </w:tcPr>
          <w:p w14:paraId="45B416EC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9.9 (41.2%)</w:t>
            </w:r>
          </w:p>
        </w:tc>
        <w:tc>
          <w:tcPr>
            <w:tcW w:w="1260" w:type="dxa"/>
            <w:noWrap/>
            <w:hideMark/>
          </w:tcPr>
          <w:p w14:paraId="28E02D1C" w14:textId="30E87DE1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4.0 (16.5%)</w:t>
            </w:r>
          </w:p>
        </w:tc>
        <w:tc>
          <w:tcPr>
            <w:tcW w:w="1170" w:type="dxa"/>
            <w:noWrap/>
            <w:hideMark/>
          </w:tcPr>
          <w:p w14:paraId="3B2F48B0" w14:textId="6231FEFF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1.3 (5.2%)</w:t>
            </w:r>
          </w:p>
        </w:tc>
        <w:tc>
          <w:tcPr>
            <w:tcW w:w="1260" w:type="dxa"/>
            <w:noWrap/>
            <w:hideMark/>
          </w:tcPr>
          <w:p w14:paraId="200466A6" w14:textId="331069CF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8.9 (37.1%)</w:t>
            </w:r>
          </w:p>
        </w:tc>
        <w:tc>
          <w:tcPr>
            <w:tcW w:w="810" w:type="dxa"/>
            <w:noWrap/>
            <w:hideMark/>
          </w:tcPr>
          <w:p w14:paraId="63E2B88F" w14:textId="77777777" w:rsidR="009E2B5E" w:rsidRPr="00021D29" w:rsidRDefault="009E2B5E" w:rsidP="00021D29">
            <w:pPr>
              <w:jc w:val="righ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  <w:tr w:rsidR="00436FE5" w:rsidRPr="00021D29" w14:paraId="72730727" w14:textId="77777777" w:rsidTr="004415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240BF9AB" w14:textId="77777777" w:rsidR="009E2B5E" w:rsidRPr="00021D29" w:rsidRDefault="009E2B5E">
            <w:pPr>
              <w:jc w:val="left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Age</w:t>
            </w:r>
          </w:p>
        </w:tc>
        <w:tc>
          <w:tcPr>
            <w:tcW w:w="1330" w:type="dxa"/>
            <w:noWrap/>
            <w:hideMark/>
          </w:tcPr>
          <w:p w14:paraId="7A75E225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440" w:type="dxa"/>
            <w:gridSpan w:val="2"/>
            <w:noWrap/>
            <w:hideMark/>
          </w:tcPr>
          <w:p w14:paraId="17719B28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260" w:type="dxa"/>
            <w:noWrap/>
            <w:hideMark/>
          </w:tcPr>
          <w:p w14:paraId="7C5A0ECA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170" w:type="dxa"/>
            <w:noWrap/>
            <w:hideMark/>
          </w:tcPr>
          <w:p w14:paraId="25F6639B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260" w:type="dxa"/>
            <w:noWrap/>
            <w:hideMark/>
          </w:tcPr>
          <w:p w14:paraId="7857ED79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810" w:type="dxa"/>
            <w:noWrap/>
            <w:hideMark/>
          </w:tcPr>
          <w:p w14:paraId="603E35B0" w14:textId="77777777" w:rsidR="009E2B5E" w:rsidRPr="00021D29" w:rsidRDefault="009E2B5E" w:rsidP="00021D29">
            <w:pPr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&lt;0.001</w:t>
            </w:r>
          </w:p>
        </w:tc>
      </w:tr>
      <w:tr w:rsidR="00436FE5" w:rsidRPr="00021D29" w14:paraId="21312397" w14:textId="77777777" w:rsidTr="00441519">
        <w:trPr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56E6D2C9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65-74</w:t>
            </w:r>
          </w:p>
        </w:tc>
        <w:tc>
          <w:tcPr>
            <w:tcW w:w="1330" w:type="dxa"/>
            <w:noWrap/>
            <w:hideMark/>
          </w:tcPr>
          <w:p w14:paraId="70316061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433 (41.9%)</w:t>
            </w:r>
          </w:p>
        </w:tc>
        <w:tc>
          <w:tcPr>
            <w:tcW w:w="1440" w:type="dxa"/>
            <w:gridSpan w:val="2"/>
            <w:noWrap/>
            <w:hideMark/>
          </w:tcPr>
          <w:p w14:paraId="314B50A4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10.0 (41.5%)</w:t>
            </w:r>
          </w:p>
        </w:tc>
        <w:tc>
          <w:tcPr>
            <w:tcW w:w="1260" w:type="dxa"/>
            <w:noWrap/>
            <w:hideMark/>
          </w:tcPr>
          <w:p w14:paraId="31617088" w14:textId="17B7F6A1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3.9 (16.2%)</w:t>
            </w:r>
          </w:p>
        </w:tc>
        <w:tc>
          <w:tcPr>
            <w:tcW w:w="1170" w:type="dxa"/>
            <w:noWrap/>
            <w:hideMark/>
          </w:tcPr>
          <w:p w14:paraId="0226D9CB" w14:textId="077D3C75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1.5 (6.3%)</w:t>
            </w:r>
          </w:p>
        </w:tc>
        <w:tc>
          <w:tcPr>
            <w:tcW w:w="1260" w:type="dxa"/>
            <w:noWrap/>
            <w:hideMark/>
          </w:tcPr>
          <w:p w14:paraId="277DDFB1" w14:textId="6A85104B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8.6 (36%)</w:t>
            </w:r>
          </w:p>
        </w:tc>
        <w:tc>
          <w:tcPr>
            <w:tcW w:w="810" w:type="dxa"/>
            <w:noWrap/>
            <w:hideMark/>
          </w:tcPr>
          <w:p w14:paraId="22FB63D2" w14:textId="77777777" w:rsidR="009E2B5E" w:rsidRPr="00021D29" w:rsidRDefault="009E2B5E" w:rsidP="00021D29">
            <w:pPr>
              <w:jc w:val="righ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  <w:tr w:rsidR="00436FE5" w:rsidRPr="00021D29" w14:paraId="5EE4EC09" w14:textId="77777777" w:rsidTr="004415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752F2973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75-84</w:t>
            </w:r>
          </w:p>
        </w:tc>
        <w:tc>
          <w:tcPr>
            <w:tcW w:w="1330" w:type="dxa"/>
            <w:noWrap/>
            <w:hideMark/>
          </w:tcPr>
          <w:p w14:paraId="2D561990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425 (41.1%)</w:t>
            </w:r>
          </w:p>
        </w:tc>
        <w:tc>
          <w:tcPr>
            <w:tcW w:w="1440" w:type="dxa"/>
            <w:gridSpan w:val="2"/>
            <w:noWrap/>
            <w:hideMark/>
          </w:tcPr>
          <w:p w14:paraId="5B1F7BA8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10.2 (42.4%)</w:t>
            </w:r>
          </w:p>
        </w:tc>
        <w:tc>
          <w:tcPr>
            <w:tcW w:w="1260" w:type="dxa"/>
            <w:noWrap/>
            <w:hideMark/>
          </w:tcPr>
          <w:p w14:paraId="61D7CDC5" w14:textId="0DCF0B81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3.7 (15.5%)</w:t>
            </w:r>
          </w:p>
        </w:tc>
        <w:tc>
          <w:tcPr>
            <w:tcW w:w="1170" w:type="dxa"/>
            <w:noWrap/>
            <w:hideMark/>
          </w:tcPr>
          <w:p w14:paraId="2EFDF46E" w14:textId="5AF909CF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1.2 (5.2%)</w:t>
            </w:r>
          </w:p>
        </w:tc>
        <w:tc>
          <w:tcPr>
            <w:tcW w:w="1260" w:type="dxa"/>
            <w:noWrap/>
            <w:hideMark/>
          </w:tcPr>
          <w:p w14:paraId="5F96EF15" w14:textId="1EFA4203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8.9 (37%)</w:t>
            </w:r>
          </w:p>
        </w:tc>
        <w:tc>
          <w:tcPr>
            <w:tcW w:w="810" w:type="dxa"/>
            <w:noWrap/>
            <w:hideMark/>
          </w:tcPr>
          <w:p w14:paraId="3C5EF1A3" w14:textId="77777777" w:rsidR="009E2B5E" w:rsidRPr="00021D29" w:rsidRDefault="009E2B5E" w:rsidP="00021D29">
            <w:pPr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  <w:tr w:rsidR="00436FE5" w:rsidRPr="00021D29" w14:paraId="57B69F1D" w14:textId="77777777" w:rsidTr="00441519">
        <w:trPr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4F9E779C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85+</w:t>
            </w:r>
          </w:p>
        </w:tc>
        <w:tc>
          <w:tcPr>
            <w:tcW w:w="1330" w:type="dxa"/>
            <w:noWrap/>
            <w:hideMark/>
          </w:tcPr>
          <w:p w14:paraId="0D5F6C4C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176 (17%)</w:t>
            </w:r>
          </w:p>
        </w:tc>
        <w:tc>
          <w:tcPr>
            <w:tcW w:w="1440" w:type="dxa"/>
            <w:gridSpan w:val="2"/>
            <w:noWrap/>
            <w:hideMark/>
          </w:tcPr>
          <w:p w14:paraId="20CA642C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10.8 (45.1%)</w:t>
            </w:r>
          </w:p>
        </w:tc>
        <w:tc>
          <w:tcPr>
            <w:tcW w:w="1260" w:type="dxa"/>
            <w:noWrap/>
            <w:hideMark/>
          </w:tcPr>
          <w:p w14:paraId="0F71A72E" w14:textId="01C33194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3.2 (13.5%)</w:t>
            </w:r>
          </w:p>
        </w:tc>
        <w:tc>
          <w:tcPr>
            <w:tcW w:w="1170" w:type="dxa"/>
            <w:noWrap/>
            <w:hideMark/>
          </w:tcPr>
          <w:p w14:paraId="16275639" w14:textId="3851AEFE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0.9 (3.6%)</w:t>
            </w:r>
          </w:p>
        </w:tc>
        <w:tc>
          <w:tcPr>
            <w:tcW w:w="1260" w:type="dxa"/>
            <w:noWrap/>
            <w:hideMark/>
          </w:tcPr>
          <w:p w14:paraId="7E237942" w14:textId="30B310E8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9.1 (37.8%)</w:t>
            </w:r>
          </w:p>
        </w:tc>
        <w:tc>
          <w:tcPr>
            <w:tcW w:w="810" w:type="dxa"/>
            <w:noWrap/>
            <w:hideMark/>
          </w:tcPr>
          <w:p w14:paraId="31EFCDCA" w14:textId="77777777" w:rsidR="009E2B5E" w:rsidRPr="00021D29" w:rsidRDefault="009E2B5E" w:rsidP="00021D29">
            <w:pPr>
              <w:jc w:val="righ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  <w:tr w:rsidR="00436FE5" w:rsidRPr="00021D29" w14:paraId="61C90ED9" w14:textId="77777777" w:rsidTr="004415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1403087C" w14:textId="56BA1639" w:rsidR="009E2B5E" w:rsidRPr="00021D29" w:rsidRDefault="009E2B5E">
            <w:pPr>
              <w:jc w:val="left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Race/Ethnicity</w:t>
            </w:r>
            <w:r w:rsidR="00725E15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  <w:vertAlign w:val="superscript"/>
              </w:rPr>
              <w:t>1</w:t>
            </w:r>
          </w:p>
        </w:tc>
        <w:tc>
          <w:tcPr>
            <w:tcW w:w="1330" w:type="dxa"/>
            <w:noWrap/>
            <w:hideMark/>
          </w:tcPr>
          <w:p w14:paraId="53693491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440" w:type="dxa"/>
            <w:gridSpan w:val="2"/>
            <w:noWrap/>
            <w:hideMark/>
          </w:tcPr>
          <w:p w14:paraId="06128F5F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260" w:type="dxa"/>
            <w:noWrap/>
            <w:hideMark/>
          </w:tcPr>
          <w:p w14:paraId="1112EA2F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170" w:type="dxa"/>
            <w:noWrap/>
            <w:hideMark/>
          </w:tcPr>
          <w:p w14:paraId="1DAEC92B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260" w:type="dxa"/>
            <w:noWrap/>
            <w:hideMark/>
          </w:tcPr>
          <w:p w14:paraId="55684405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810" w:type="dxa"/>
            <w:noWrap/>
            <w:hideMark/>
          </w:tcPr>
          <w:p w14:paraId="1C066602" w14:textId="77777777" w:rsidR="009E2B5E" w:rsidRPr="00021D29" w:rsidRDefault="009E2B5E" w:rsidP="00021D29">
            <w:pPr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0.002</w:t>
            </w:r>
          </w:p>
        </w:tc>
      </w:tr>
      <w:tr w:rsidR="00436FE5" w:rsidRPr="00021D29" w14:paraId="1D90A1B8" w14:textId="77777777" w:rsidTr="00441519">
        <w:trPr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35D8FC3F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Non-Hispanic White</w:t>
            </w:r>
          </w:p>
        </w:tc>
        <w:tc>
          <w:tcPr>
            <w:tcW w:w="1330" w:type="dxa"/>
            <w:noWrap/>
            <w:hideMark/>
          </w:tcPr>
          <w:p w14:paraId="6051D1C7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920 (89%)</w:t>
            </w:r>
          </w:p>
        </w:tc>
        <w:tc>
          <w:tcPr>
            <w:tcW w:w="1440" w:type="dxa"/>
            <w:gridSpan w:val="2"/>
            <w:noWrap/>
            <w:hideMark/>
          </w:tcPr>
          <w:p w14:paraId="3DE9B7C7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10.2 (42.5%)</w:t>
            </w:r>
          </w:p>
        </w:tc>
        <w:tc>
          <w:tcPr>
            <w:tcW w:w="1260" w:type="dxa"/>
            <w:noWrap/>
            <w:hideMark/>
          </w:tcPr>
          <w:p w14:paraId="4A3C2A21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3.7 (15.3%)</w:t>
            </w:r>
          </w:p>
        </w:tc>
        <w:tc>
          <w:tcPr>
            <w:tcW w:w="1170" w:type="dxa"/>
            <w:noWrap/>
            <w:hideMark/>
          </w:tcPr>
          <w:p w14:paraId="01290FDB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1.3 (5.3%)</w:t>
            </w:r>
          </w:p>
        </w:tc>
        <w:tc>
          <w:tcPr>
            <w:tcW w:w="1260" w:type="dxa"/>
            <w:noWrap/>
            <w:hideMark/>
          </w:tcPr>
          <w:p w14:paraId="1F51EC33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8.9 (36.9%)</w:t>
            </w:r>
          </w:p>
        </w:tc>
        <w:tc>
          <w:tcPr>
            <w:tcW w:w="810" w:type="dxa"/>
            <w:noWrap/>
            <w:hideMark/>
          </w:tcPr>
          <w:p w14:paraId="24DF1761" w14:textId="77777777" w:rsidR="009E2B5E" w:rsidRPr="00021D29" w:rsidRDefault="009E2B5E" w:rsidP="00021D29">
            <w:pPr>
              <w:jc w:val="righ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  <w:tr w:rsidR="00436FE5" w:rsidRPr="00021D29" w14:paraId="4372FC75" w14:textId="77777777" w:rsidTr="004415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5098D7E3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Hispanic/</w:t>
            </w:r>
            <w:proofErr w:type="gramStart"/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Other</w:t>
            </w:r>
            <w:proofErr w:type="gramEnd"/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race</w:t>
            </w:r>
          </w:p>
        </w:tc>
        <w:tc>
          <w:tcPr>
            <w:tcW w:w="1330" w:type="dxa"/>
            <w:noWrap/>
            <w:hideMark/>
          </w:tcPr>
          <w:p w14:paraId="129EFEF7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109 (0.5%)</w:t>
            </w:r>
          </w:p>
        </w:tc>
        <w:tc>
          <w:tcPr>
            <w:tcW w:w="1440" w:type="dxa"/>
            <w:gridSpan w:val="2"/>
            <w:noWrap/>
            <w:hideMark/>
          </w:tcPr>
          <w:p w14:paraId="78A7FD47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10.3 (42.8%)</w:t>
            </w:r>
          </w:p>
        </w:tc>
        <w:tc>
          <w:tcPr>
            <w:tcW w:w="1260" w:type="dxa"/>
            <w:noWrap/>
            <w:hideMark/>
          </w:tcPr>
          <w:p w14:paraId="5FAC8BCB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3.9 (16.4%)</w:t>
            </w:r>
          </w:p>
        </w:tc>
        <w:tc>
          <w:tcPr>
            <w:tcW w:w="1170" w:type="dxa"/>
            <w:noWrap/>
            <w:hideMark/>
          </w:tcPr>
          <w:p w14:paraId="797BE673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1.1 (4.7%)</w:t>
            </w:r>
          </w:p>
        </w:tc>
        <w:tc>
          <w:tcPr>
            <w:tcW w:w="1260" w:type="dxa"/>
            <w:noWrap/>
            <w:hideMark/>
          </w:tcPr>
          <w:p w14:paraId="2144C5B6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8.6 (36.1%)</w:t>
            </w:r>
          </w:p>
        </w:tc>
        <w:tc>
          <w:tcPr>
            <w:tcW w:w="810" w:type="dxa"/>
            <w:noWrap/>
            <w:hideMark/>
          </w:tcPr>
          <w:p w14:paraId="66619B60" w14:textId="77777777" w:rsidR="009E2B5E" w:rsidRPr="00021D29" w:rsidRDefault="009E2B5E" w:rsidP="00021D29">
            <w:pPr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  <w:tr w:rsidR="00436FE5" w:rsidRPr="00021D29" w14:paraId="33AD9CC3" w14:textId="77777777" w:rsidTr="00441519">
        <w:trPr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</w:tcPr>
          <w:p w14:paraId="18C13DBB" w14:textId="77777777" w:rsidR="009E2B5E" w:rsidRPr="00021D29" w:rsidRDefault="009E2B5E">
            <w:pPr>
              <w:jc w:val="left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Self-rated Health</w:t>
            </w:r>
          </w:p>
        </w:tc>
        <w:tc>
          <w:tcPr>
            <w:tcW w:w="1330" w:type="dxa"/>
            <w:noWrap/>
          </w:tcPr>
          <w:p w14:paraId="4869DDFD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</w:p>
        </w:tc>
        <w:tc>
          <w:tcPr>
            <w:tcW w:w="1440" w:type="dxa"/>
            <w:gridSpan w:val="2"/>
            <w:noWrap/>
          </w:tcPr>
          <w:p w14:paraId="20760F73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</w:p>
        </w:tc>
        <w:tc>
          <w:tcPr>
            <w:tcW w:w="1260" w:type="dxa"/>
            <w:noWrap/>
          </w:tcPr>
          <w:p w14:paraId="6C3B6EC4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</w:p>
        </w:tc>
        <w:tc>
          <w:tcPr>
            <w:tcW w:w="1170" w:type="dxa"/>
            <w:noWrap/>
          </w:tcPr>
          <w:p w14:paraId="3F1533B0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</w:p>
        </w:tc>
        <w:tc>
          <w:tcPr>
            <w:tcW w:w="1260" w:type="dxa"/>
            <w:noWrap/>
          </w:tcPr>
          <w:p w14:paraId="2B6CC2BA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</w:p>
        </w:tc>
        <w:tc>
          <w:tcPr>
            <w:tcW w:w="810" w:type="dxa"/>
            <w:noWrap/>
          </w:tcPr>
          <w:p w14:paraId="232A9547" w14:textId="25F8E245" w:rsidR="009E2B5E" w:rsidRPr="00021D29" w:rsidRDefault="009E2B5E" w:rsidP="00441519">
            <w:pPr>
              <w:jc w:val="righ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&lt;0.001</w:t>
            </w:r>
          </w:p>
        </w:tc>
      </w:tr>
      <w:tr w:rsidR="00436FE5" w:rsidRPr="00021D29" w14:paraId="15CC978C" w14:textId="77777777" w:rsidTr="004415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</w:tcPr>
          <w:p w14:paraId="2663A1C2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Excellent/Very good/Good</w:t>
            </w:r>
          </w:p>
        </w:tc>
        <w:tc>
          <w:tcPr>
            <w:tcW w:w="1330" w:type="dxa"/>
            <w:noWrap/>
            <w:vAlign w:val="bottom"/>
          </w:tcPr>
          <w:p w14:paraId="57415CCD" w14:textId="609C5B76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952 (92.1%)</w:t>
            </w:r>
          </w:p>
        </w:tc>
        <w:tc>
          <w:tcPr>
            <w:tcW w:w="1440" w:type="dxa"/>
            <w:gridSpan w:val="2"/>
            <w:noWrap/>
            <w:vAlign w:val="bottom"/>
          </w:tcPr>
          <w:p w14:paraId="01920FB3" w14:textId="696DAD22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10.1 (42.2%)</w:t>
            </w:r>
          </w:p>
        </w:tc>
        <w:tc>
          <w:tcPr>
            <w:tcW w:w="1260" w:type="dxa"/>
            <w:noWrap/>
            <w:vAlign w:val="bottom"/>
          </w:tcPr>
          <w:p w14:paraId="5B70F6BB" w14:textId="2F97E771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3.8 (15.7%)</w:t>
            </w:r>
          </w:p>
        </w:tc>
        <w:tc>
          <w:tcPr>
            <w:tcW w:w="1170" w:type="dxa"/>
            <w:noWrap/>
            <w:vAlign w:val="bottom"/>
          </w:tcPr>
          <w:p w14:paraId="17B64053" w14:textId="719697B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1.3 (5.5%)</w:t>
            </w:r>
          </w:p>
        </w:tc>
        <w:tc>
          <w:tcPr>
            <w:tcW w:w="1260" w:type="dxa"/>
            <w:noWrap/>
            <w:vAlign w:val="bottom"/>
          </w:tcPr>
          <w:p w14:paraId="45CE6DAB" w14:textId="39473421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8.8 (36.5%)</w:t>
            </w:r>
          </w:p>
        </w:tc>
        <w:tc>
          <w:tcPr>
            <w:tcW w:w="810" w:type="dxa"/>
            <w:noWrap/>
          </w:tcPr>
          <w:p w14:paraId="1B5217D5" w14:textId="77777777" w:rsidR="009E2B5E" w:rsidRPr="00021D29" w:rsidRDefault="009E2B5E" w:rsidP="00021D29">
            <w:pPr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</w:p>
        </w:tc>
      </w:tr>
      <w:tr w:rsidR="00436FE5" w:rsidRPr="00021D29" w14:paraId="2A5491B2" w14:textId="77777777" w:rsidTr="00441519">
        <w:trPr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</w:tcPr>
          <w:p w14:paraId="54AFF0EA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Fair/Poor</w:t>
            </w:r>
          </w:p>
        </w:tc>
        <w:tc>
          <w:tcPr>
            <w:tcW w:w="1330" w:type="dxa"/>
            <w:noWrap/>
            <w:vAlign w:val="bottom"/>
          </w:tcPr>
          <w:p w14:paraId="7CBA2795" w14:textId="7BA79826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82 (7.9%)</w:t>
            </w:r>
          </w:p>
        </w:tc>
        <w:tc>
          <w:tcPr>
            <w:tcW w:w="1440" w:type="dxa"/>
            <w:gridSpan w:val="2"/>
            <w:noWrap/>
            <w:vAlign w:val="bottom"/>
          </w:tcPr>
          <w:p w14:paraId="0C8D7286" w14:textId="6784D28D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11 (45.9%)</w:t>
            </w:r>
          </w:p>
        </w:tc>
        <w:tc>
          <w:tcPr>
            <w:tcW w:w="1260" w:type="dxa"/>
            <w:noWrap/>
            <w:vAlign w:val="bottom"/>
          </w:tcPr>
          <w:p w14:paraId="296F27AB" w14:textId="6D8E6906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2.8 (11.8%)</w:t>
            </w:r>
          </w:p>
        </w:tc>
        <w:tc>
          <w:tcPr>
            <w:tcW w:w="1170" w:type="dxa"/>
            <w:noWrap/>
            <w:vAlign w:val="bottom"/>
          </w:tcPr>
          <w:p w14:paraId="28518C4F" w14:textId="0B600A69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0.7 (3.1%)</w:t>
            </w:r>
          </w:p>
        </w:tc>
        <w:tc>
          <w:tcPr>
            <w:tcW w:w="1260" w:type="dxa"/>
            <w:noWrap/>
            <w:vAlign w:val="bottom"/>
          </w:tcPr>
          <w:p w14:paraId="5B808D96" w14:textId="7E7C221A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9.4 (39.2%)</w:t>
            </w:r>
          </w:p>
        </w:tc>
        <w:tc>
          <w:tcPr>
            <w:tcW w:w="810" w:type="dxa"/>
            <w:noWrap/>
          </w:tcPr>
          <w:p w14:paraId="6DC499FE" w14:textId="77777777" w:rsidR="009E2B5E" w:rsidRPr="00021D29" w:rsidRDefault="009E2B5E" w:rsidP="00021D29">
            <w:pPr>
              <w:jc w:val="righ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</w:p>
        </w:tc>
      </w:tr>
      <w:tr w:rsidR="00436FE5" w:rsidRPr="00021D29" w14:paraId="69916495" w14:textId="77777777" w:rsidTr="004415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09662D36" w14:textId="07BEF08C" w:rsidR="009E2B5E" w:rsidRPr="00021D29" w:rsidRDefault="004F158E">
            <w:pPr>
              <w:jc w:val="left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Physical function</w:t>
            </w:r>
            <w:r w:rsidR="00D112E5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score</w:t>
            </w:r>
            <w:r w:rsidR="00725E15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  <w:vertAlign w:val="superscript"/>
              </w:rPr>
              <w:t>1</w:t>
            </w:r>
          </w:p>
        </w:tc>
        <w:tc>
          <w:tcPr>
            <w:tcW w:w="1330" w:type="dxa"/>
            <w:noWrap/>
            <w:hideMark/>
          </w:tcPr>
          <w:p w14:paraId="2FE13866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440" w:type="dxa"/>
            <w:gridSpan w:val="2"/>
            <w:noWrap/>
            <w:hideMark/>
          </w:tcPr>
          <w:p w14:paraId="6E3D7B57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260" w:type="dxa"/>
            <w:noWrap/>
            <w:hideMark/>
          </w:tcPr>
          <w:p w14:paraId="47B1B416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170" w:type="dxa"/>
            <w:noWrap/>
            <w:hideMark/>
          </w:tcPr>
          <w:p w14:paraId="07569706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260" w:type="dxa"/>
            <w:noWrap/>
            <w:hideMark/>
          </w:tcPr>
          <w:p w14:paraId="1FEC6B4B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810" w:type="dxa"/>
            <w:noWrap/>
            <w:hideMark/>
          </w:tcPr>
          <w:p w14:paraId="4BDCD2DE" w14:textId="77777777" w:rsidR="009E2B5E" w:rsidRPr="00021D29" w:rsidRDefault="009E2B5E" w:rsidP="00021D29">
            <w:pPr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&lt;0.001</w:t>
            </w:r>
          </w:p>
        </w:tc>
      </w:tr>
      <w:tr w:rsidR="00436FE5" w:rsidRPr="00021D29" w14:paraId="1A1CE622" w14:textId="77777777" w:rsidTr="00441519">
        <w:trPr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1B23998A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&lt;= 10</w:t>
            </w:r>
          </w:p>
        </w:tc>
        <w:tc>
          <w:tcPr>
            <w:tcW w:w="1330" w:type="dxa"/>
            <w:noWrap/>
            <w:hideMark/>
          </w:tcPr>
          <w:p w14:paraId="3FC5FACE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723 (69.9%)</w:t>
            </w:r>
          </w:p>
        </w:tc>
        <w:tc>
          <w:tcPr>
            <w:tcW w:w="1440" w:type="dxa"/>
            <w:gridSpan w:val="2"/>
            <w:noWrap/>
            <w:hideMark/>
          </w:tcPr>
          <w:p w14:paraId="2933891A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10.3 (42.9%)</w:t>
            </w:r>
          </w:p>
        </w:tc>
        <w:tc>
          <w:tcPr>
            <w:tcW w:w="1260" w:type="dxa"/>
            <w:noWrap/>
            <w:hideMark/>
          </w:tcPr>
          <w:p w14:paraId="391F833C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3.7 (15.3%)</w:t>
            </w:r>
          </w:p>
        </w:tc>
        <w:tc>
          <w:tcPr>
            <w:tcW w:w="1170" w:type="dxa"/>
            <w:noWrap/>
            <w:hideMark/>
          </w:tcPr>
          <w:p w14:paraId="08FA7801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1.2 (5.1%)</w:t>
            </w:r>
          </w:p>
        </w:tc>
        <w:tc>
          <w:tcPr>
            <w:tcW w:w="1260" w:type="dxa"/>
            <w:noWrap/>
            <w:hideMark/>
          </w:tcPr>
          <w:p w14:paraId="0BDA84B9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8.8 (36.7%)</w:t>
            </w:r>
          </w:p>
        </w:tc>
        <w:tc>
          <w:tcPr>
            <w:tcW w:w="810" w:type="dxa"/>
            <w:noWrap/>
            <w:hideMark/>
          </w:tcPr>
          <w:p w14:paraId="59227630" w14:textId="77777777" w:rsidR="009E2B5E" w:rsidRPr="00021D29" w:rsidRDefault="009E2B5E" w:rsidP="00021D29">
            <w:pPr>
              <w:jc w:val="righ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  <w:tr w:rsidR="00436FE5" w:rsidRPr="00021D29" w14:paraId="71F3F412" w14:textId="77777777" w:rsidTr="004415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61B55FE5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&gt;10</w:t>
            </w:r>
          </w:p>
        </w:tc>
        <w:tc>
          <w:tcPr>
            <w:tcW w:w="1330" w:type="dxa"/>
            <w:noWrap/>
            <w:hideMark/>
          </w:tcPr>
          <w:p w14:paraId="062CC137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243 (23.5%)</w:t>
            </w:r>
          </w:p>
        </w:tc>
        <w:tc>
          <w:tcPr>
            <w:tcW w:w="1440" w:type="dxa"/>
            <w:gridSpan w:val="2"/>
            <w:noWrap/>
            <w:hideMark/>
          </w:tcPr>
          <w:p w14:paraId="7DFD1978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9.7 (40.6%)</w:t>
            </w:r>
          </w:p>
        </w:tc>
        <w:tc>
          <w:tcPr>
            <w:tcW w:w="1260" w:type="dxa"/>
            <w:noWrap/>
            <w:hideMark/>
          </w:tcPr>
          <w:p w14:paraId="71C6FD2A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4.0 (16.5%)</w:t>
            </w:r>
          </w:p>
        </w:tc>
        <w:tc>
          <w:tcPr>
            <w:tcW w:w="1170" w:type="dxa"/>
            <w:noWrap/>
            <w:hideMark/>
          </w:tcPr>
          <w:p w14:paraId="79EB15BC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1.6 (6.7%)</w:t>
            </w:r>
          </w:p>
        </w:tc>
        <w:tc>
          <w:tcPr>
            <w:tcW w:w="1260" w:type="dxa"/>
            <w:noWrap/>
            <w:hideMark/>
          </w:tcPr>
          <w:p w14:paraId="4AADD9A3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8.7 (36.3%)</w:t>
            </w:r>
          </w:p>
        </w:tc>
        <w:tc>
          <w:tcPr>
            <w:tcW w:w="810" w:type="dxa"/>
            <w:noWrap/>
            <w:hideMark/>
          </w:tcPr>
          <w:p w14:paraId="0A83244D" w14:textId="77777777" w:rsidR="009E2B5E" w:rsidRPr="00021D29" w:rsidRDefault="009E2B5E" w:rsidP="00021D29">
            <w:pPr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  <w:tr w:rsidR="00436FE5" w:rsidRPr="00021D29" w14:paraId="7F23B99E" w14:textId="77777777" w:rsidTr="00441519">
        <w:trPr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792F69D6" w14:textId="127538B8" w:rsidR="009E2B5E" w:rsidRPr="00021D29" w:rsidRDefault="00D112E5">
            <w:pPr>
              <w:jc w:val="left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Ability to walk h</w:t>
            </w:r>
            <w:r w:rsidR="009E2B5E"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alf mile</w:t>
            </w:r>
            <w:r w:rsidR="00725E15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  <w:vertAlign w:val="superscript"/>
              </w:rPr>
              <w:t>1</w:t>
            </w:r>
          </w:p>
        </w:tc>
        <w:tc>
          <w:tcPr>
            <w:tcW w:w="1330" w:type="dxa"/>
            <w:noWrap/>
            <w:hideMark/>
          </w:tcPr>
          <w:p w14:paraId="2AFC2E2E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440" w:type="dxa"/>
            <w:gridSpan w:val="2"/>
            <w:noWrap/>
            <w:hideMark/>
          </w:tcPr>
          <w:p w14:paraId="278462DE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260" w:type="dxa"/>
            <w:noWrap/>
            <w:hideMark/>
          </w:tcPr>
          <w:p w14:paraId="1CD1B56B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170" w:type="dxa"/>
            <w:noWrap/>
            <w:hideMark/>
          </w:tcPr>
          <w:p w14:paraId="34298A63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260" w:type="dxa"/>
            <w:noWrap/>
            <w:hideMark/>
          </w:tcPr>
          <w:p w14:paraId="38AEBA80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810" w:type="dxa"/>
            <w:noWrap/>
            <w:hideMark/>
          </w:tcPr>
          <w:p w14:paraId="2235A5BB" w14:textId="77777777" w:rsidR="009E2B5E" w:rsidRPr="00021D29" w:rsidRDefault="009E2B5E" w:rsidP="00021D29">
            <w:pPr>
              <w:jc w:val="righ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&lt;0.001</w:t>
            </w:r>
          </w:p>
        </w:tc>
      </w:tr>
      <w:tr w:rsidR="00436FE5" w:rsidRPr="00021D29" w14:paraId="0335F5E7" w14:textId="77777777" w:rsidTr="004415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1894D591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No difficulty</w:t>
            </w:r>
          </w:p>
        </w:tc>
        <w:tc>
          <w:tcPr>
            <w:tcW w:w="1330" w:type="dxa"/>
            <w:noWrap/>
            <w:hideMark/>
          </w:tcPr>
          <w:p w14:paraId="20D1D632" w14:textId="7B3535FB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771 (74.6%)</w:t>
            </w:r>
          </w:p>
        </w:tc>
        <w:tc>
          <w:tcPr>
            <w:tcW w:w="1440" w:type="dxa"/>
            <w:gridSpan w:val="2"/>
            <w:noWrap/>
            <w:hideMark/>
          </w:tcPr>
          <w:p w14:paraId="2D1310AF" w14:textId="4364C5CF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9.9 (41.1%)</w:t>
            </w:r>
          </w:p>
        </w:tc>
        <w:tc>
          <w:tcPr>
            <w:tcW w:w="1260" w:type="dxa"/>
            <w:noWrap/>
            <w:hideMark/>
          </w:tcPr>
          <w:p w14:paraId="4F73DF37" w14:textId="0C057822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4 (16.5%)</w:t>
            </w:r>
          </w:p>
        </w:tc>
        <w:tc>
          <w:tcPr>
            <w:tcW w:w="1170" w:type="dxa"/>
            <w:noWrap/>
            <w:hideMark/>
          </w:tcPr>
          <w:p w14:paraId="2B47326C" w14:textId="48DE7356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1.5 (6.2%)</w:t>
            </w:r>
          </w:p>
        </w:tc>
        <w:tc>
          <w:tcPr>
            <w:tcW w:w="1260" w:type="dxa"/>
            <w:noWrap/>
            <w:hideMark/>
          </w:tcPr>
          <w:p w14:paraId="65663339" w14:textId="18FB92EB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8.7 (36.2%)</w:t>
            </w:r>
          </w:p>
        </w:tc>
        <w:tc>
          <w:tcPr>
            <w:tcW w:w="810" w:type="dxa"/>
            <w:noWrap/>
            <w:hideMark/>
          </w:tcPr>
          <w:p w14:paraId="1CC7F151" w14:textId="77777777" w:rsidR="009E2B5E" w:rsidRPr="00021D29" w:rsidRDefault="009E2B5E" w:rsidP="00021D29">
            <w:pPr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  <w:tr w:rsidR="00436FE5" w:rsidRPr="00021D29" w14:paraId="2CB7F8A5" w14:textId="77777777" w:rsidTr="00441519">
        <w:trPr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2C54B361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Some difficulty</w:t>
            </w:r>
          </w:p>
        </w:tc>
        <w:tc>
          <w:tcPr>
            <w:tcW w:w="1330" w:type="dxa"/>
            <w:noWrap/>
            <w:hideMark/>
          </w:tcPr>
          <w:p w14:paraId="487254F3" w14:textId="064011B3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149 (14.4%)</w:t>
            </w:r>
          </w:p>
        </w:tc>
        <w:tc>
          <w:tcPr>
            <w:tcW w:w="1440" w:type="dxa"/>
            <w:gridSpan w:val="2"/>
            <w:noWrap/>
            <w:hideMark/>
          </w:tcPr>
          <w:p w14:paraId="6531B768" w14:textId="62F3A8B6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10.7 (44.4%)</w:t>
            </w:r>
          </w:p>
        </w:tc>
        <w:tc>
          <w:tcPr>
            <w:tcW w:w="1260" w:type="dxa"/>
            <w:noWrap/>
            <w:hideMark/>
          </w:tcPr>
          <w:p w14:paraId="3F55F569" w14:textId="389C4029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3.4 (14.1%)</w:t>
            </w:r>
          </w:p>
        </w:tc>
        <w:tc>
          <w:tcPr>
            <w:tcW w:w="1170" w:type="dxa"/>
            <w:noWrap/>
            <w:hideMark/>
          </w:tcPr>
          <w:p w14:paraId="5FB494CF" w14:textId="5D5629E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0.9 (3.9%)</w:t>
            </w:r>
          </w:p>
        </w:tc>
        <w:tc>
          <w:tcPr>
            <w:tcW w:w="1260" w:type="dxa"/>
            <w:noWrap/>
            <w:hideMark/>
          </w:tcPr>
          <w:p w14:paraId="2DBDB6F8" w14:textId="4D9267EC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9 (37.6%)</w:t>
            </w:r>
          </w:p>
        </w:tc>
        <w:tc>
          <w:tcPr>
            <w:tcW w:w="810" w:type="dxa"/>
            <w:noWrap/>
            <w:hideMark/>
          </w:tcPr>
          <w:p w14:paraId="622125E7" w14:textId="77777777" w:rsidR="009E2B5E" w:rsidRPr="00021D29" w:rsidRDefault="009E2B5E" w:rsidP="00021D29">
            <w:pPr>
              <w:jc w:val="righ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  <w:tr w:rsidR="00436FE5" w:rsidRPr="00021D29" w14:paraId="7FB26B83" w14:textId="77777777" w:rsidTr="004415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28CA90BC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A </w:t>
            </w:r>
            <w:proofErr w:type="gramStart"/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lot</w:t>
            </w:r>
            <w:proofErr w:type="gramEnd"/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difficulty/Unable</w:t>
            </w:r>
          </w:p>
        </w:tc>
        <w:tc>
          <w:tcPr>
            <w:tcW w:w="1330" w:type="dxa"/>
            <w:noWrap/>
            <w:hideMark/>
          </w:tcPr>
          <w:p w14:paraId="7E1F3803" w14:textId="04A99CE2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110 (10.6%)</w:t>
            </w:r>
          </w:p>
        </w:tc>
        <w:tc>
          <w:tcPr>
            <w:tcW w:w="1440" w:type="dxa"/>
            <w:gridSpan w:val="2"/>
            <w:noWrap/>
            <w:hideMark/>
          </w:tcPr>
          <w:p w14:paraId="0EB4C261" w14:textId="79F43CE6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11.6 (48.5%)</w:t>
            </w:r>
          </w:p>
        </w:tc>
        <w:tc>
          <w:tcPr>
            <w:tcW w:w="1260" w:type="dxa"/>
            <w:noWrap/>
            <w:hideMark/>
          </w:tcPr>
          <w:p w14:paraId="4791BD4F" w14:textId="29D1499A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2.5 (10.5%)</w:t>
            </w:r>
          </w:p>
        </w:tc>
        <w:tc>
          <w:tcPr>
            <w:tcW w:w="1170" w:type="dxa"/>
            <w:noWrap/>
            <w:hideMark/>
          </w:tcPr>
          <w:p w14:paraId="3D1850C6" w14:textId="5D017122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0.6 (2.6%)</w:t>
            </w:r>
          </w:p>
        </w:tc>
        <w:tc>
          <w:tcPr>
            <w:tcW w:w="1260" w:type="dxa"/>
            <w:noWrap/>
            <w:hideMark/>
          </w:tcPr>
          <w:p w14:paraId="68DF83EF" w14:textId="1B5E1D8A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9.2 (38.4%)</w:t>
            </w:r>
          </w:p>
        </w:tc>
        <w:tc>
          <w:tcPr>
            <w:tcW w:w="810" w:type="dxa"/>
            <w:noWrap/>
            <w:hideMark/>
          </w:tcPr>
          <w:p w14:paraId="61D55704" w14:textId="77777777" w:rsidR="009E2B5E" w:rsidRPr="00021D29" w:rsidRDefault="009E2B5E" w:rsidP="00021D29">
            <w:pPr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  <w:tr w:rsidR="00436FE5" w:rsidRPr="00021D29" w14:paraId="4649CBF5" w14:textId="77777777" w:rsidTr="00441519">
        <w:trPr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2BF98031" w14:textId="77777777" w:rsidR="009E2B5E" w:rsidRPr="00021D29" w:rsidRDefault="009E2B5E">
            <w:pPr>
              <w:jc w:val="left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Sleep duration/day</w:t>
            </w:r>
          </w:p>
        </w:tc>
        <w:tc>
          <w:tcPr>
            <w:tcW w:w="1330" w:type="dxa"/>
            <w:noWrap/>
            <w:hideMark/>
          </w:tcPr>
          <w:p w14:paraId="1DB79DB6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440" w:type="dxa"/>
            <w:gridSpan w:val="2"/>
            <w:noWrap/>
            <w:hideMark/>
          </w:tcPr>
          <w:p w14:paraId="282A14A7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260" w:type="dxa"/>
            <w:noWrap/>
            <w:hideMark/>
          </w:tcPr>
          <w:p w14:paraId="716713B8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170" w:type="dxa"/>
            <w:noWrap/>
            <w:hideMark/>
          </w:tcPr>
          <w:p w14:paraId="1A6C7DDF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260" w:type="dxa"/>
            <w:noWrap/>
            <w:hideMark/>
          </w:tcPr>
          <w:p w14:paraId="4F258996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810" w:type="dxa"/>
            <w:noWrap/>
            <w:hideMark/>
          </w:tcPr>
          <w:p w14:paraId="6E1C1475" w14:textId="77777777" w:rsidR="009E2B5E" w:rsidRPr="00021D29" w:rsidRDefault="009E2B5E" w:rsidP="00021D29">
            <w:pPr>
              <w:jc w:val="righ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&lt;0.001</w:t>
            </w:r>
          </w:p>
        </w:tc>
      </w:tr>
      <w:tr w:rsidR="00436FE5" w:rsidRPr="00021D29" w14:paraId="2E9336F5" w14:textId="77777777" w:rsidTr="004415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18224ECC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&lt;6 </w:t>
            </w:r>
            <w:proofErr w:type="spellStart"/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hrs</w:t>
            </w:r>
            <w:proofErr w:type="spellEnd"/>
          </w:p>
        </w:tc>
        <w:tc>
          <w:tcPr>
            <w:tcW w:w="1330" w:type="dxa"/>
            <w:noWrap/>
            <w:hideMark/>
          </w:tcPr>
          <w:p w14:paraId="7735A4F3" w14:textId="049FF819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17 (1.6%)</w:t>
            </w:r>
          </w:p>
        </w:tc>
        <w:tc>
          <w:tcPr>
            <w:tcW w:w="1440" w:type="dxa"/>
            <w:gridSpan w:val="2"/>
            <w:noWrap/>
            <w:hideMark/>
          </w:tcPr>
          <w:p w14:paraId="6005EAFF" w14:textId="07FD9D12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12.3 (51.3%)</w:t>
            </w:r>
          </w:p>
        </w:tc>
        <w:tc>
          <w:tcPr>
            <w:tcW w:w="1260" w:type="dxa"/>
            <w:noWrap/>
            <w:hideMark/>
          </w:tcPr>
          <w:p w14:paraId="5E15280E" w14:textId="277F61AE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4.5 (18.6%)</w:t>
            </w:r>
          </w:p>
        </w:tc>
        <w:tc>
          <w:tcPr>
            <w:tcW w:w="1170" w:type="dxa"/>
            <w:noWrap/>
            <w:hideMark/>
          </w:tcPr>
          <w:p w14:paraId="6CAE7EBE" w14:textId="5CD31525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1.3 (5.3%)</w:t>
            </w:r>
          </w:p>
        </w:tc>
        <w:tc>
          <w:tcPr>
            <w:tcW w:w="1260" w:type="dxa"/>
            <w:noWrap/>
            <w:hideMark/>
          </w:tcPr>
          <w:p w14:paraId="7D41412C" w14:textId="28DF0A7A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5.9 (24.7%)</w:t>
            </w:r>
          </w:p>
        </w:tc>
        <w:tc>
          <w:tcPr>
            <w:tcW w:w="810" w:type="dxa"/>
            <w:noWrap/>
            <w:hideMark/>
          </w:tcPr>
          <w:p w14:paraId="4B6E2274" w14:textId="77777777" w:rsidR="009E2B5E" w:rsidRPr="00021D29" w:rsidRDefault="009E2B5E" w:rsidP="00021D29">
            <w:pPr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  <w:tr w:rsidR="00436FE5" w:rsidRPr="00021D29" w14:paraId="634A040F" w14:textId="77777777" w:rsidTr="00441519">
        <w:trPr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5AB036C4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6-9 </w:t>
            </w:r>
            <w:proofErr w:type="spellStart"/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hrs</w:t>
            </w:r>
            <w:proofErr w:type="spellEnd"/>
          </w:p>
        </w:tc>
        <w:tc>
          <w:tcPr>
            <w:tcW w:w="1330" w:type="dxa"/>
            <w:noWrap/>
            <w:hideMark/>
          </w:tcPr>
          <w:p w14:paraId="3531DCBD" w14:textId="0FA1C29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669 (64.7%)</w:t>
            </w:r>
          </w:p>
        </w:tc>
        <w:tc>
          <w:tcPr>
            <w:tcW w:w="1440" w:type="dxa"/>
            <w:gridSpan w:val="2"/>
            <w:noWrap/>
            <w:hideMark/>
          </w:tcPr>
          <w:p w14:paraId="54EE08D7" w14:textId="4BB2CD48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10.4 (43.5%)</w:t>
            </w:r>
          </w:p>
        </w:tc>
        <w:tc>
          <w:tcPr>
            <w:tcW w:w="1260" w:type="dxa"/>
            <w:noWrap/>
            <w:hideMark/>
          </w:tcPr>
          <w:p w14:paraId="4AD5F333" w14:textId="257A265D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3.9 (16.2%)</w:t>
            </w:r>
          </w:p>
        </w:tc>
        <w:tc>
          <w:tcPr>
            <w:tcW w:w="1170" w:type="dxa"/>
            <w:noWrap/>
            <w:hideMark/>
          </w:tcPr>
          <w:p w14:paraId="0CDFD63B" w14:textId="5A1E8424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1.4 (5.7%)</w:t>
            </w:r>
          </w:p>
        </w:tc>
        <w:tc>
          <w:tcPr>
            <w:tcW w:w="1260" w:type="dxa"/>
            <w:noWrap/>
            <w:hideMark/>
          </w:tcPr>
          <w:p w14:paraId="022A3BBA" w14:textId="5FC0486C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8.3 (34.7%)</w:t>
            </w:r>
          </w:p>
        </w:tc>
        <w:tc>
          <w:tcPr>
            <w:tcW w:w="810" w:type="dxa"/>
            <w:noWrap/>
            <w:hideMark/>
          </w:tcPr>
          <w:p w14:paraId="2941FB14" w14:textId="77777777" w:rsidR="009E2B5E" w:rsidRPr="00021D29" w:rsidRDefault="009E2B5E" w:rsidP="00021D29">
            <w:pPr>
              <w:jc w:val="righ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  <w:tr w:rsidR="00436FE5" w:rsidRPr="00021D29" w14:paraId="679F823D" w14:textId="77777777" w:rsidTr="004415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298AA378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9+ </w:t>
            </w:r>
            <w:proofErr w:type="spellStart"/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hrs</w:t>
            </w:r>
            <w:proofErr w:type="spellEnd"/>
          </w:p>
        </w:tc>
        <w:tc>
          <w:tcPr>
            <w:tcW w:w="1330" w:type="dxa"/>
            <w:noWrap/>
            <w:hideMark/>
          </w:tcPr>
          <w:p w14:paraId="46ADFB46" w14:textId="6EA72DED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348 (33.7%)</w:t>
            </w:r>
          </w:p>
        </w:tc>
        <w:tc>
          <w:tcPr>
            <w:tcW w:w="1440" w:type="dxa"/>
            <w:gridSpan w:val="2"/>
            <w:noWrap/>
            <w:hideMark/>
          </w:tcPr>
          <w:p w14:paraId="1B8D8D9D" w14:textId="1E99BD02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9.6 (40%)</w:t>
            </w:r>
          </w:p>
        </w:tc>
        <w:tc>
          <w:tcPr>
            <w:tcW w:w="1260" w:type="dxa"/>
            <w:noWrap/>
            <w:hideMark/>
          </w:tcPr>
          <w:p w14:paraId="207E8A11" w14:textId="0AF4BC63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3.3 (13.8%)</w:t>
            </w:r>
          </w:p>
        </w:tc>
        <w:tc>
          <w:tcPr>
            <w:tcW w:w="1170" w:type="dxa"/>
            <w:noWrap/>
            <w:hideMark/>
          </w:tcPr>
          <w:p w14:paraId="31837356" w14:textId="69EBE074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1.1 (4.5%)</w:t>
            </w:r>
          </w:p>
        </w:tc>
        <w:tc>
          <w:tcPr>
            <w:tcW w:w="1260" w:type="dxa"/>
            <w:noWrap/>
            <w:hideMark/>
          </w:tcPr>
          <w:p w14:paraId="1AEC76D2" w14:textId="190EAEB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10 (41.7%)</w:t>
            </w:r>
          </w:p>
        </w:tc>
        <w:tc>
          <w:tcPr>
            <w:tcW w:w="810" w:type="dxa"/>
            <w:noWrap/>
            <w:hideMark/>
          </w:tcPr>
          <w:p w14:paraId="7C972230" w14:textId="77777777" w:rsidR="009E2B5E" w:rsidRPr="00021D29" w:rsidRDefault="009E2B5E" w:rsidP="00021D29">
            <w:pPr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  <w:tr w:rsidR="00436FE5" w:rsidRPr="00021D29" w14:paraId="3DFCDC5D" w14:textId="77777777" w:rsidTr="00441519">
        <w:trPr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3587C41F" w14:textId="446E16BA" w:rsidR="009E2B5E" w:rsidRPr="00021D29" w:rsidRDefault="009E2B5E">
            <w:pPr>
              <w:jc w:val="left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Sleep quality</w:t>
            </w:r>
            <w:r w:rsidR="00725E15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  <w:vertAlign w:val="superscript"/>
              </w:rPr>
              <w:t>1</w:t>
            </w:r>
          </w:p>
        </w:tc>
        <w:tc>
          <w:tcPr>
            <w:tcW w:w="1330" w:type="dxa"/>
            <w:noWrap/>
            <w:hideMark/>
          </w:tcPr>
          <w:p w14:paraId="347BAE88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440" w:type="dxa"/>
            <w:gridSpan w:val="2"/>
            <w:noWrap/>
            <w:hideMark/>
          </w:tcPr>
          <w:p w14:paraId="07E36603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260" w:type="dxa"/>
            <w:noWrap/>
            <w:hideMark/>
          </w:tcPr>
          <w:p w14:paraId="39CD22F5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170" w:type="dxa"/>
            <w:noWrap/>
            <w:hideMark/>
          </w:tcPr>
          <w:p w14:paraId="0DC2EEBE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260" w:type="dxa"/>
            <w:noWrap/>
            <w:hideMark/>
          </w:tcPr>
          <w:p w14:paraId="0A4DAB6B" w14:textId="7777777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810" w:type="dxa"/>
            <w:noWrap/>
            <w:hideMark/>
          </w:tcPr>
          <w:p w14:paraId="60B5EAC8" w14:textId="77777777" w:rsidR="009E2B5E" w:rsidRPr="00021D29" w:rsidRDefault="009E2B5E" w:rsidP="00021D29">
            <w:pPr>
              <w:jc w:val="righ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0.034</w:t>
            </w:r>
          </w:p>
        </w:tc>
      </w:tr>
      <w:tr w:rsidR="00436FE5" w:rsidRPr="00021D29" w14:paraId="56E19668" w14:textId="77777777" w:rsidTr="004415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289EB03B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Very poor to fair</w:t>
            </w:r>
          </w:p>
        </w:tc>
        <w:tc>
          <w:tcPr>
            <w:tcW w:w="1330" w:type="dxa"/>
            <w:noWrap/>
            <w:hideMark/>
          </w:tcPr>
          <w:p w14:paraId="6ADB961B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342 </w:t>
            </w:r>
            <w:proofErr w:type="gramStart"/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( 33.1</w:t>
            </w:r>
            <w:proofErr w:type="gramEnd"/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%)</w:t>
            </w:r>
          </w:p>
        </w:tc>
        <w:tc>
          <w:tcPr>
            <w:tcW w:w="1440" w:type="dxa"/>
            <w:gridSpan w:val="2"/>
            <w:noWrap/>
            <w:hideMark/>
          </w:tcPr>
          <w:p w14:paraId="051A7F60" w14:textId="63515D86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10.4 (43.2%)</w:t>
            </w:r>
          </w:p>
        </w:tc>
        <w:tc>
          <w:tcPr>
            <w:tcW w:w="1260" w:type="dxa"/>
            <w:noWrap/>
            <w:hideMark/>
          </w:tcPr>
          <w:p w14:paraId="64953933" w14:textId="437DBC9D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3.6 (15%)</w:t>
            </w:r>
          </w:p>
        </w:tc>
        <w:tc>
          <w:tcPr>
            <w:tcW w:w="1170" w:type="dxa"/>
            <w:noWrap/>
            <w:hideMark/>
          </w:tcPr>
          <w:p w14:paraId="4BC043A0" w14:textId="49B9B232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1.2 (5%)</w:t>
            </w:r>
          </w:p>
        </w:tc>
        <w:tc>
          <w:tcPr>
            <w:tcW w:w="1260" w:type="dxa"/>
            <w:noWrap/>
            <w:hideMark/>
          </w:tcPr>
          <w:p w14:paraId="29EF32C2" w14:textId="73F5F5DD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8.8 (36.8%)</w:t>
            </w:r>
          </w:p>
        </w:tc>
        <w:tc>
          <w:tcPr>
            <w:tcW w:w="810" w:type="dxa"/>
            <w:noWrap/>
            <w:hideMark/>
          </w:tcPr>
          <w:p w14:paraId="587B09F4" w14:textId="77777777" w:rsidR="009E2B5E" w:rsidRPr="00021D29" w:rsidRDefault="009E2B5E" w:rsidP="00021D29">
            <w:pPr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  <w:tr w:rsidR="00436FE5" w:rsidRPr="00021D29" w14:paraId="68AAC40F" w14:textId="77777777" w:rsidTr="00441519">
        <w:trPr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55FF9F83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good to very good</w:t>
            </w:r>
          </w:p>
        </w:tc>
        <w:tc>
          <w:tcPr>
            <w:tcW w:w="1330" w:type="dxa"/>
            <w:noWrap/>
            <w:hideMark/>
          </w:tcPr>
          <w:p w14:paraId="4A9741BA" w14:textId="3DE606FD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596 (57.6%)</w:t>
            </w:r>
          </w:p>
        </w:tc>
        <w:tc>
          <w:tcPr>
            <w:tcW w:w="1440" w:type="dxa"/>
            <w:gridSpan w:val="2"/>
            <w:noWrap/>
            <w:hideMark/>
          </w:tcPr>
          <w:p w14:paraId="27C164F2" w14:textId="3CA6DA5F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10.1 (41.9%)</w:t>
            </w:r>
          </w:p>
        </w:tc>
        <w:tc>
          <w:tcPr>
            <w:tcW w:w="1260" w:type="dxa"/>
            <w:noWrap/>
            <w:hideMark/>
          </w:tcPr>
          <w:p w14:paraId="414A72BA" w14:textId="68144CC5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3.8 (15.9%)</w:t>
            </w:r>
          </w:p>
        </w:tc>
        <w:tc>
          <w:tcPr>
            <w:tcW w:w="1170" w:type="dxa"/>
            <w:noWrap/>
            <w:hideMark/>
          </w:tcPr>
          <w:p w14:paraId="6020291A" w14:textId="6DD20EBC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1.3 (5.6%)</w:t>
            </w:r>
          </w:p>
        </w:tc>
        <w:tc>
          <w:tcPr>
            <w:tcW w:w="1260" w:type="dxa"/>
            <w:noWrap/>
            <w:hideMark/>
          </w:tcPr>
          <w:p w14:paraId="4CD5BAFD" w14:textId="2E8C3517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8.8 (36.6%)</w:t>
            </w:r>
          </w:p>
        </w:tc>
        <w:tc>
          <w:tcPr>
            <w:tcW w:w="810" w:type="dxa"/>
            <w:noWrap/>
            <w:hideMark/>
          </w:tcPr>
          <w:p w14:paraId="3E734F02" w14:textId="77777777" w:rsidR="009E2B5E" w:rsidRPr="00021D29" w:rsidRDefault="009E2B5E" w:rsidP="00021D29">
            <w:pPr>
              <w:jc w:val="righ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  <w:tr w:rsidR="00436FE5" w:rsidRPr="00021D29" w14:paraId="622BBDDC" w14:textId="77777777" w:rsidTr="004415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7A306676" w14:textId="77777777" w:rsidR="009E2B5E" w:rsidRPr="00021D29" w:rsidRDefault="009E2B5E">
            <w:pPr>
              <w:jc w:val="left"/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CASI IRT score </w:t>
            </w:r>
          </w:p>
        </w:tc>
        <w:tc>
          <w:tcPr>
            <w:tcW w:w="1330" w:type="dxa"/>
            <w:noWrap/>
            <w:hideMark/>
          </w:tcPr>
          <w:p w14:paraId="2DD7B61A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440" w:type="dxa"/>
            <w:gridSpan w:val="2"/>
            <w:noWrap/>
            <w:hideMark/>
          </w:tcPr>
          <w:p w14:paraId="4771D963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260" w:type="dxa"/>
            <w:noWrap/>
            <w:hideMark/>
          </w:tcPr>
          <w:p w14:paraId="75AD91EA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170" w:type="dxa"/>
            <w:noWrap/>
            <w:hideMark/>
          </w:tcPr>
          <w:p w14:paraId="1EC3ADE1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1260" w:type="dxa"/>
            <w:noWrap/>
            <w:hideMark/>
          </w:tcPr>
          <w:p w14:paraId="53F24B8E" w14:textId="77777777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  <w:tc>
          <w:tcPr>
            <w:tcW w:w="810" w:type="dxa"/>
            <w:noWrap/>
            <w:hideMark/>
          </w:tcPr>
          <w:p w14:paraId="114976FB" w14:textId="77777777" w:rsidR="009E2B5E" w:rsidRPr="00021D29" w:rsidRDefault="009E2B5E" w:rsidP="00021D29">
            <w:pPr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&lt;0.001</w:t>
            </w:r>
          </w:p>
        </w:tc>
      </w:tr>
      <w:tr w:rsidR="00436FE5" w:rsidRPr="00021D29" w14:paraId="15118D00" w14:textId="77777777" w:rsidTr="00441519">
        <w:trPr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4FBF3C8B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&lt;= 0</w:t>
            </w:r>
          </w:p>
        </w:tc>
        <w:tc>
          <w:tcPr>
            <w:tcW w:w="1330" w:type="dxa"/>
            <w:noWrap/>
            <w:hideMark/>
          </w:tcPr>
          <w:p w14:paraId="768292C2" w14:textId="53DD7152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198 (19.1%)</w:t>
            </w:r>
          </w:p>
        </w:tc>
        <w:tc>
          <w:tcPr>
            <w:tcW w:w="1440" w:type="dxa"/>
            <w:gridSpan w:val="2"/>
            <w:noWrap/>
            <w:hideMark/>
          </w:tcPr>
          <w:p w14:paraId="0A451CC2" w14:textId="715138F1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10.6 (44%)</w:t>
            </w:r>
          </w:p>
        </w:tc>
        <w:tc>
          <w:tcPr>
            <w:tcW w:w="1260" w:type="dxa"/>
            <w:noWrap/>
            <w:hideMark/>
          </w:tcPr>
          <w:p w14:paraId="186CF0C2" w14:textId="540273CE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3.4 (14.3%)</w:t>
            </w:r>
          </w:p>
        </w:tc>
        <w:tc>
          <w:tcPr>
            <w:tcW w:w="1170" w:type="dxa"/>
            <w:noWrap/>
            <w:hideMark/>
          </w:tcPr>
          <w:p w14:paraId="265CF162" w14:textId="7D218238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1.1 (4.4%)</w:t>
            </w:r>
          </w:p>
        </w:tc>
        <w:tc>
          <w:tcPr>
            <w:tcW w:w="1260" w:type="dxa"/>
            <w:noWrap/>
            <w:hideMark/>
          </w:tcPr>
          <w:p w14:paraId="56A50B33" w14:textId="098D9D20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9 (37.3%)</w:t>
            </w:r>
          </w:p>
        </w:tc>
        <w:tc>
          <w:tcPr>
            <w:tcW w:w="810" w:type="dxa"/>
            <w:noWrap/>
            <w:hideMark/>
          </w:tcPr>
          <w:p w14:paraId="14AB9220" w14:textId="77777777" w:rsidR="009E2B5E" w:rsidRPr="00021D29" w:rsidRDefault="009E2B5E" w:rsidP="00021D29">
            <w:pPr>
              <w:jc w:val="righ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  <w:tr w:rsidR="00436FE5" w:rsidRPr="00021D29" w14:paraId="190F4C82" w14:textId="77777777" w:rsidTr="004415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5D5AF564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(0, 1]</w:t>
            </w:r>
          </w:p>
        </w:tc>
        <w:tc>
          <w:tcPr>
            <w:tcW w:w="1330" w:type="dxa"/>
            <w:noWrap/>
            <w:hideMark/>
          </w:tcPr>
          <w:p w14:paraId="0584E69B" w14:textId="18D194FE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506 (48.9%)</w:t>
            </w:r>
          </w:p>
        </w:tc>
        <w:tc>
          <w:tcPr>
            <w:tcW w:w="1440" w:type="dxa"/>
            <w:gridSpan w:val="2"/>
            <w:noWrap/>
            <w:hideMark/>
          </w:tcPr>
          <w:p w14:paraId="568F83A7" w14:textId="3B4D88E0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10.2 (42.4%)</w:t>
            </w:r>
          </w:p>
        </w:tc>
        <w:tc>
          <w:tcPr>
            <w:tcW w:w="1260" w:type="dxa"/>
            <w:noWrap/>
            <w:hideMark/>
          </w:tcPr>
          <w:p w14:paraId="5ABA721C" w14:textId="2888C07C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3.7 (15.5%)</w:t>
            </w:r>
          </w:p>
        </w:tc>
        <w:tc>
          <w:tcPr>
            <w:tcW w:w="1170" w:type="dxa"/>
            <w:noWrap/>
            <w:hideMark/>
          </w:tcPr>
          <w:p w14:paraId="3DB89136" w14:textId="214D16FC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1.3 (5.3%)</w:t>
            </w:r>
          </w:p>
        </w:tc>
        <w:tc>
          <w:tcPr>
            <w:tcW w:w="1260" w:type="dxa"/>
            <w:noWrap/>
            <w:hideMark/>
          </w:tcPr>
          <w:p w14:paraId="6CA793D0" w14:textId="25779565" w:rsidR="009E2B5E" w:rsidRPr="00021D29" w:rsidRDefault="009E2B5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8.8 (36.8%)</w:t>
            </w:r>
          </w:p>
        </w:tc>
        <w:tc>
          <w:tcPr>
            <w:tcW w:w="810" w:type="dxa"/>
            <w:noWrap/>
            <w:hideMark/>
          </w:tcPr>
          <w:p w14:paraId="73DE928A" w14:textId="77777777" w:rsidR="009E2B5E" w:rsidRPr="00021D29" w:rsidRDefault="009E2B5E" w:rsidP="00021D29">
            <w:pPr>
              <w:jc w:val="righ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  <w:tr w:rsidR="00436FE5" w:rsidRPr="00021D29" w14:paraId="4DD8A5E0" w14:textId="77777777" w:rsidTr="00441519">
        <w:trPr>
          <w:trHeight w:val="7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50" w:type="dxa"/>
            <w:noWrap/>
            <w:hideMark/>
          </w:tcPr>
          <w:p w14:paraId="2B593F2B" w14:textId="77777777" w:rsidR="009E2B5E" w:rsidRPr="00021D29" w:rsidRDefault="009E2B5E">
            <w:pPr>
              <w:rPr>
                <w:rFonts w:ascii="Times New Roman" w:eastAsia="Times New Roman" w:hAnsi="Times New Roman" w:cs="Times New Roman"/>
                <w:i w:val="0"/>
                <w:iCs w:val="0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&gt;1</w:t>
            </w:r>
          </w:p>
        </w:tc>
        <w:tc>
          <w:tcPr>
            <w:tcW w:w="1330" w:type="dxa"/>
            <w:noWrap/>
            <w:hideMark/>
          </w:tcPr>
          <w:p w14:paraId="19D928B1" w14:textId="77AB00FB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330 (31.9%)</w:t>
            </w:r>
          </w:p>
        </w:tc>
        <w:tc>
          <w:tcPr>
            <w:tcW w:w="1440" w:type="dxa"/>
            <w:gridSpan w:val="2"/>
            <w:noWrap/>
            <w:hideMark/>
          </w:tcPr>
          <w:p w14:paraId="3AFAE07F" w14:textId="76518D59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10 (41.8%)</w:t>
            </w:r>
          </w:p>
        </w:tc>
        <w:tc>
          <w:tcPr>
            <w:tcW w:w="1260" w:type="dxa"/>
            <w:noWrap/>
            <w:hideMark/>
          </w:tcPr>
          <w:p w14:paraId="45834BF1" w14:textId="31A88C63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3.8 (16%)</w:t>
            </w:r>
          </w:p>
        </w:tc>
        <w:tc>
          <w:tcPr>
            <w:tcW w:w="1170" w:type="dxa"/>
            <w:noWrap/>
            <w:hideMark/>
          </w:tcPr>
          <w:p w14:paraId="5905344A" w14:textId="2A1E91F3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1.4 (5.8%)</w:t>
            </w:r>
          </w:p>
        </w:tc>
        <w:tc>
          <w:tcPr>
            <w:tcW w:w="1260" w:type="dxa"/>
            <w:noWrap/>
            <w:hideMark/>
          </w:tcPr>
          <w:p w14:paraId="37B3EF9F" w14:textId="71D1E4E6" w:rsidR="009E2B5E" w:rsidRPr="00021D29" w:rsidRDefault="009E2B5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>8.7 (36.4%)</w:t>
            </w:r>
          </w:p>
        </w:tc>
        <w:tc>
          <w:tcPr>
            <w:tcW w:w="810" w:type="dxa"/>
            <w:noWrap/>
            <w:hideMark/>
          </w:tcPr>
          <w:p w14:paraId="0CFC8074" w14:textId="77777777" w:rsidR="009E2B5E" w:rsidRPr="00021D29" w:rsidRDefault="009E2B5E" w:rsidP="00021D29">
            <w:pPr>
              <w:jc w:val="righ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</w:pPr>
            <w:r w:rsidRPr="00021D29">
              <w:rPr>
                <w:rFonts w:ascii="Times New Roman" w:eastAsia="Times New Roman" w:hAnsi="Times New Roman" w:cs="Times New Roman"/>
                <w:color w:val="000000"/>
                <w:sz w:val="21"/>
                <w:szCs w:val="21"/>
              </w:rPr>
              <w:t xml:space="preserve"> </w:t>
            </w:r>
          </w:p>
        </w:tc>
      </w:tr>
    </w:tbl>
    <w:p w14:paraId="0B606403" w14:textId="6F756407" w:rsidR="009E2B5E" w:rsidRPr="00544903" w:rsidRDefault="00725E15" w:rsidP="00ED1675">
      <w:pPr>
        <w:rPr>
          <w:rFonts w:ascii="Times New Roman" w:hAnsi="Times New Roman" w:cs="Times New Roman"/>
          <w:sz w:val="22"/>
          <w:szCs w:val="22"/>
        </w:rPr>
      </w:pPr>
      <w:r>
        <w:rPr>
          <w:rFonts w:ascii="Times New Roman" w:eastAsia="Times New Roman" w:hAnsi="Times New Roman" w:cs="Times New Roman"/>
          <w:color w:val="000000"/>
          <w:sz w:val="21"/>
          <w:szCs w:val="21"/>
          <w:vertAlign w:val="superscript"/>
        </w:rPr>
        <w:t>1</w:t>
      </w:r>
      <w:r w:rsidR="00A9042E">
        <w:rPr>
          <w:rFonts w:ascii="Times New Roman" w:hAnsi="Times New Roman" w:cs="Times New Roman"/>
          <w:sz w:val="22"/>
          <w:szCs w:val="22"/>
        </w:rPr>
        <w:t xml:space="preserve"> </w:t>
      </w:r>
      <w:r w:rsidR="00F71E97">
        <w:rPr>
          <w:rFonts w:ascii="Times New Roman" w:hAnsi="Times New Roman" w:cs="Times New Roman"/>
          <w:sz w:val="22"/>
          <w:szCs w:val="22"/>
        </w:rPr>
        <w:t>M</w:t>
      </w:r>
      <w:r w:rsidR="00A9042E">
        <w:rPr>
          <w:rFonts w:ascii="Times New Roman" w:hAnsi="Times New Roman" w:cs="Times New Roman"/>
          <w:sz w:val="22"/>
          <w:szCs w:val="22"/>
        </w:rPr>
        <w:t xml:space="preserve">issing data: </w:t>
      </w:r>
      <w:r w:rsidR="008910E9" w:rsidRPr="00544903">
        <w:rPr>
          <w:rFonts w:ascii="Times New Roman" w:hAnsi="Times New Roman" w:cs="Times New Roman"/>
          <w:sz w:val="22"/>
          <w:szCs w:val="22"/>
        </w:rPr>
        <w:t>race/ethnicity N = 5; physical function N = 68; ability to walk half a mile N = 4; sleep quality N = 96.</w:t>
      </w:r>
    </w:p>
    <w:p w14:paraId="54D2C6DB" w14:textId="7FEF84AE" w:rsidR="00A06FA2" w:rsidRPr="003A3494" w:rsidRDefault="00A06FA2" w:rsidP="003A3494">
      <w:pPr>
        <w:pStyle w:val="paragraph"/>
        <w:spacing w:before="0" w:beforeAutospacing="0" w:after="0" w:afterAutospacing="0"/>
        <w:textAlignment w:val="baseline"/>
        <w:rPr>
          <w:rFonts w:ascii="Segoe UI" w:hAnsi="Segoe UI" w:cs="Segoe UI"/>
          <w:sz w:val="18"/>
          <w:szCs w:val="18"/>
        </w:rPr>
      </w:pPr>
      <w:r>
        <w:rPr>
          <w:rFonts w:eastAsiaTheme="minorEastAsia"/>
          <w:b/>
          <w:bCs/>
          <w:sz w:val="22"/>
          <w:szCs w:val="22"/>
        </w:rPr>
        <w:br w:type="page"/>
      </w:r>
    </w:p>
    <w:p w14:paraId="7869A144" w14:textId="6F71B2DA" w:rsidR="00433654" w:rsidRPr="00544903" w:rsidRDefault="73EC2D01" w:rsidP="00981800">
      <w:pPr>
        <w:spacing w:after="160" w:line="259" w:lineRule="auto"/>
        <w:rPr>
          <w:rFonts w:ascii="Times New Roman" w:eastAsiaTheme="minorEastAsia" w:hAnsi="Times New Roman" w:cs="Times New Roman"/>
          <w:b/>
          <w:bCs/>
          <w:sz w:val="22"/>
          <w:szCs w:val="22"/>
          <w:vertAlign w:val="superscript"/>
        </w:rPr>
      </w:pPr>
      <w:r w:rsidRPr="00AF389B">
        <w:rPr>
          <w:rFonts w:ascii="Times New Roman" w:eastAsiaTheme="minorEastAsia" w:hAnsi="Times New Roman" w:cs="Times New Roman"/>
          <w:b/>
          <w:bCs/>
          <w:sz w:val="22"/>
          <w:szCs w:val="22"/>
        </w:rPr>
        <w:lastRenderedPageBreak/>
        <w:t>Table S</w:t>
      </w:r>
      <w:r w:rsidR="004B5BE4" w:rsidRPr="00AF389B">
        <w:rPr>
          <w:rFonts w:ascii="Times New Roman" w:eastAsiaTheme="minorEastAsia" w:hAnsi="Times New Roman" w:cs="Times New Roman"/>
          <w:b/>
          <w:bCs/>
          <w:sz w:val="22"/>
          <w:szCs w:val="22"/>
        </w:rPr>
        <w:t>3</w:t>
      </w:r>
      <w:r w:rsidRPr="00AF389B">
        <w:rPr>
          <w:rFonts w:ascii="Times New Roman" w:eastAsiaTheme="minorEastAsia" w:hAnsi="Times New Roman" w:cs="Times New Roman"/>
          <w:b/>
          <w:bCs/>
          <w:sz w:val="22"/>
          <w:szCs w:val="22"/>
        </w:rPr>
        <w:t>. Fit statistics for latent profile models with 2-6 profiles</w:t>
      </w:r>
      <w:r w:rsidR="00D9441C" w:rsidRPr="00AF389B">
        <w:rPr>
          <w:rFonts w:ascii="Times New Roman" w:eastAsiaTheme="minorEastAsia" w:hAnsi="Times New Roman" w:cs="Times New Roman"/>
          <w:b/>
          <w:bCs/>
          <w:sz w:val="22"/>
          <w:szCs w:val="22"/>
        </w:rPr>
        <w:t>. Bold font numbers indicate the best results in terms of each fit statistic</w:t>
      </w:r>
      <w:r w:rsidR="00852326" w:rsidRPr="00AF389B">
        <w:rPr>
          <w:rFonts w:ascii="Times New Roman" w:eastAsiaTheme="minorEastAsia" w:hAnsi="Times New Roman" w:cs="Times New Roman"/>
          <w:b/>
          <w:bCs/>
          <w:sz w:val="22"/>
          <w:szCs w:val="22"/>
        </w:rPr>
        <w:t xml:space="preserve"> (N = 1034)</w:t>
      </w:r>
      <w:r w:rsidR="00D9441C" w:rsidRPr="00AF389B">
        <w:rPr>
          <w:rFonts w:ascii="Times New Roman" w:eastAsiaTheme="minorEastAsia" w:hAnsi="Times New Roman" w:cs="Times New Roman"/>
          <w:b/>
          <w:bCs/>
          <w:sz w:val="22"/>
          <w:szCs w:val="22"/>
        </w:rPr>
        <w:t>.</w:t>
      </w:r>
      <w:r w:rsidR="00D36512">
        <w:rPr>
          <w:rFonts w:ascii="Times New Roman" w:eastAsiaTheme="minorEastAsia" w:hAnsi="Times New Roman" w:cs="Times New Roman"/>
          <w:b/>
          <w:bCs/>
          <w:sz w:val="22"/>
          <w:szCs w:val="22"/>
          <w:vertAlign w:val="superscript"/>
        </w:rPr>
        <w:t>1</w:t>
      </w:r>
    </w:p>
    <w:tbl>
      <w:tblPr>
        <w:tblW w:w="9900" w:type="dxa"/>
        <w:tblInd w:w="-10" w:type="dxa"/>
        <w:tblLayout w:type="fixed"/>
        <w:tblLook w:val="04A0" w:firstRow="1" w:lastRow="0" w:firstColumn="1" w:lastColumn="0" w:noHBand="0" w:noVBand="1"/>
      </w:tblPr>
      <w:tblGrid>
        <w:gridCol w:w="810"/>
        <w:gridCol w:w="810"/>
        <w:gridCol w:w="990"/>
        <w:gridCol w:w="900"/>
        <w:gridCol w:w="900"/>
        <w:gridCol w:w="1080"/>
        <w:gridCol w:w="990"/>
        <w:gridCol w:w="900"/>
        <w:gridCol w:w="810"/>
        <w:gridCol w:w="810"/>
        <w:gridCol w:w="900"/>
      </w:tblGrid>
      <w:tr w:rsidR="009B60D3" w:rsidRPr="005C1243" w14:paraId="21D41E17" w14:textId="77777777" w:rsidTr="009B60D3">
        <w:trPr>
          <w:trHeight w:val="30"/>
        </w:trPr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bottom"/>
          </w:tcPr>
          <w:p w14:paraId="5D0C8E73" w14:textId="38A8C525" w:rsidR="006F11FA" w:rsidRPr="005C1243" w:rsidRDefault="006F11FA" w:rsidP="0054490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Class</w:t>
            </w:r>
          </w:p>
          <w:p w14:paraId="6A8AC443" w14:textId="0E13A99C" w:rsidR="00DB40BA" w:rsidRPr="00544903" w:rsidRDefault="00DB40BA" w:rsidP="0054490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C124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Number</w:t>
            </w:r>
          </w:p>
        </w:tc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bottom"/>
          </w:tcPr>
          <w:p w14:paraId="50F2D9EC" w14:textId="7065CB14" w:rsidR="006F11FA" w:rsidRPr="00544903" w:rsidRDefault="006F11FA" w:rsidP="00E46CD6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proofErr w:type="spellStart"/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LogLik</w:t>
            </w:r>
            <w:proofErr w:type="spellEnd"/>
          </w:p>
        </w:tc>
        <w:tc>
          <w:tcPr>
            <w:tcW w:w="99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bottom"/>
          </w:tcPr>
          <w:p w14:paraId="6F08ECAC" w14:textId="13E373F0" w:rsidR="006F11FA" w:rsidRPr="00544903" w:rsidRDefault="006F11FA" w:rsidP="00E46CD6">
            <w:pPr>
              <w:jc w:val="center"/>
              <w:rPr>
                <w:rFonts w:ascii="Times New Roman" w:hAnsi="Times New Roman" w:cs="Times New Roman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AIC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bottom"/>
          </w:tcPr>
          <w:p w14:paraId="685BF37C" w14:textId="0B82DF7D" w:rsidR="006F11FA" w:rsidRPr="00544903" w:rsidRDefault="006F11FA" w:rsidP="00E46CD6">
            <w:pPr>
              <w:jc w:val="center"/>
              <w:rPr>
                <w:rFonts w:ascii="Times New Roman" w:hAnsi="Times New Roman" w:cs="Times New Roman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BIC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bottom"/>
          </w:tcPr>
          <w:p w14:paraId="56369978" w14:textId="474454A8" w:rsidR="006F11FA" w:rsidRPr="00544903" w:rsidRDefault="006F11FA" w:rsidP="00E46CD6">
            <w:pPr>
              <w:jc w:val="center"/>
              <w:rPr>
                <w:rFonts w:ascii="Times New Roman" w:hAnsi="Times New Roman" w:cs="Times New Roman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CAIC</w:t>
            </w:r>
          </w:p>
        </w:tc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bottom"/>
          </w:tcPr>
          <w:p w14:paraId="7D7D6C04" w14:textId="6F606C16" w:rsidR="006F11FA" w:rsidRPr="00544903" w:rsidRDefault="006F11FA" w:rsidP="00E46CD6">
            <w:pPr>
              <w:jc w:val="center"/>
              <w:rPr>
                <w:rFonts w:ascii="Times New Roman" w:hAnsi="Times New Roman" w:cs="Times New Roman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SABIC</w:t>
            </w:r>
          </w:p>
        </w:tc>
        <w:tc>
          <w:tcPr>
            <w:tcW w:w="99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</w:tcPr>
          <w:p w14:paraId="6F5C9B22" w14:textId="77777777" w:rsidR="00DB40BA" w:rsidRPr="005C1243" w:rsidRDefault="00DB40BA" w:rsidP="00E46CD6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</w:p>
          <w:p w14:paraId="3A8E8F5E" w14:textId="3939897F" w:rsidR="006F11FA" w:rsidRPr="00544903" w:rsidRDefault="006F11FA" w:rsidP="00E46CD6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ICL-BIC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bottom"/>
          </w:tcPr>
          <w:p w14:paraId="18E928F4" w14:textId="77777777" w:rsidR="009B60D3" w:rsidRDefault="006F11FA" w:rsidP="00E60C9A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 xml:space="preserve">N </w:t>
            </w:r>
          </w:p>
          <w:p w14:paraId="128ED371" w14:textId="3FA786BF" w:rsidR="006F11FA" w:rsidRPr="00544903" w:rsidRDefault="006F11FA" w:rsidP="00E60C9A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 xml:space="preserve">min (%) </w:t>
            </w:r>
          </w:p>
        </w:tc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bottom"/>
          </w:tcPr>
          <w:p w14:paraId="279D38C3" w14:textId="77777777" w:rsidR="00E60C9A" w:rsidRPr="005C1243" w:rsidRDefault="006F11FA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 xml:space="preserve">LMR </w:t>
            </w:r>
          </w:p>
          <w:p w14:paraId="18070000" w14:textId="182D9441" w:rsidR="006F11FA" w:rsidRPr="00544903" w:rsidRDefault="006F11FA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p-value</w:t>
            </w:r>
          </w:p>
        </w:tc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bottom"/>
          </w:tcPr>
          <w:p w14:paraId="0649D43F" w14:textId="77777777" w:rsidR="00E60C9A" w:rsidRPr="005C1243" w:rsidRDefault="006F11FA" w:rsidP="00E46CD6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 xml:space="preserve">BLRT </w:t>
            </w:r>
          </w:p>
          <w:p w14:paraId="385B80DF" w14:textId="10C5909F" w:rsidR="006F11FA" w:rsidRPr="00544903" w:rsidRDefault="006F11FA" w:rsidP="00E46CD6">
            <w:pPr>
              <w:jc w:val="center"/>
              <w:rPr>
                <w:rFonts w:ascii="Times New Roman" w:hAnsi="Times New Roman" w:cs="Times New Roman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 xml:space="preserve">p-value 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bottom"/>
          </w:tcPr>
          <w:p w14:paraId="7108C607" w14:textId="3D9FDD08" w:rsidR="006F11FA" w:rsidRPr="00544903" w:rsidRDefault="006F11FA" w:rsidP="00E46CD6">
            <w:pPr>
              <w:jc w:val="center"/>
              <w:rPr>
                <w:rFonts w:ascii="Times New Roman" w:hAnsi="Times New Roman" w:cs="Times New Roman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Entropy</w:t>
            </w:r>
            <w:r w:rsidR="00D36512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  <w:vertAlign w:val="superscript"/>
              </w:rPr>
              <w:t>2</w:t>
            </w:r>
          </w:p>
        </w:tc>
      </w:tr>
      <w:tr w:rsidR="009B60D3" w:rsidRPr="009B60D3" w14:paraId="1EC99A27" w14:textId="77777777" w:rsidTr="00544903">
        <w:trPr>
          <w:trHeight w:val="30"/>
        </w:trPr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2C56DC4B" w14:textId="2AF3244E" w:rsidR="006F11FA" w:rsidRPr="00544903" w:rsidRDefault="006F11FA" w:rsidP="00544903">
            <w:pPr>
              <w:jc w:val="center"/>
              <w:rPr>
                <w:rFonts w:ascii="Times New Roman" w:hAnsi="Times New Roman" w:cs="Times New Roman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2</w:t>
            </w:r>
          </w:p>
        </w:tc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0760E170" w14:textId="6D9C560C" w:rsidR="006F11FA" w:rsidRPr="00544903" w:rsidRDefault="006F11FA" w:rsidP="00942A98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5595.1</w:t>
            </w:r>
          </w:p>
        </w:tc>
        <w:tc>
          <w:tcPr>
            <w:tcW w:w="99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6CBABE26" w14:textId="655211D9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-11152.3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0594C1A3" w14:textId="40BA8D5A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-11058.4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092ADE6C" w14:textId="18A60966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-11039.4</w:t>
            </w:r>
          </w:p>
        </w:tc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6E59FD71" w14:textId="5770CA41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-11118.8</w:t>
            </w:r>
          </w:p>
        </w:tc>
        <w:tc>
          <w:tcPr>
            <w:tcW w:w="99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400EAED8" w14:textId="5F1CCD93" w:rsidR="006F11FA" w:rsidRPr="00544903" w:rsidRDefault="009B0EDE" w:rsidP="005C1243">
            <w:pPr>
              <w:jc w:val="center"/>
              <w:rPr>
                <w:rFonts w:ascii="Times New Roman" w:eastAsia="Calibri" w:hAnsi="Times New Roman" w:cs="Times New Roman"/>
                <w:b/>
                <w:bCs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b/>
                <w:bCs/>
                <w:color w:val="000000" w:themeColor="text1"/>
                <w:sz w:val="18"/>
                <w:szCs w:val="18"/>
              </w:rPr>
              <w:t>-10337.8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7050B3CE" w14:textId="42011EFD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365 (35.3%)</w:t>
            </w:r>
          </w:p>
        </w:tc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5AEC940F" w14:textId="77777777" w:rsidR="006F11FA" w:rsidRPr="00544903" w:rsidRDefault="006F11FA" w:rsidP="005C1243">
            <w:pPr>
              <w:jc w:val="center"/>
              <w:rPr>
                <w:rFonts w:ascii="Times New Roman" w:hAnsi="Times New Roman" w:cs="Times New Roman"/>
                <w:sz w:val="18"/>
                <w:szCs w:val="18"/>
              </w:rPr>
            </w:pPr>
          </w:p>
        </w:tc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4C04AD6C" w14:textId="5F97BAF8" w:rsidR="006F11FA" w:rsidRPr="00544903" w:rsidRDefault="006F11FA" w:rsidP="005C1243">
            <w:pPr>
              <w:jc w:val="center"/>
              <w:rPr>
                <w:rFonts w:ascii="Times New Roman" w:hAnsi="Times New Roman" w:cs="Times New Roman"/>
                <w:sz w:val="18"/>
                <w:szCs w:val="18"/>
              </w:rPr>
            </w:pP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49494F14" w14:textId="6E861538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0.50</w:t>
            </w:r>
          </w:p>
        </w:tc>
      </w:tr>
      <w:tr w:rsidR="009B60D3" w:rsidRPr="009B60D3" w14:paraId="0D115064" w14:textId="77777777" w:rsidTr="00544903">
        <w:trPr>
          <w:trHeight w:val="30"/>
        </w:trPr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7A6BFC8C" w14:textId="5B874612" w:rsidR="006F11FA" w:rsidRPr="00544903" w:rsidRDefault="006F11FA" w:rsidP="00544903">
            <w:pPr>
              <w:jc w:val="center"/>
              <w:rPr>
                <w:rFonts w:ascii="Times New Roman" w:hAnsi="Times New Roman" w:cs="Times New Roman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3</w:t>
            </w:r>
          </w:p>
        </w:tc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513D9E2B" w14:textId="3F46DAAF" w:rsidR="006F11FA" w:rsidRPr="00544903" w:rsidRDefault="006F11FA" w:rsidP="00942A98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5648.8</w:t>
            </w:r>
          </w:p>
        </w:tc>
        <w:tc>
          <w:tcPr>
            <w:tcW w:w="99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573A8EAB" w14:textId="509B6174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-11239.6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397FC8F8" w14:textId="1A2374C8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b/>
                <w:bCs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b/>
                <w:bCs/>
                <w:color w:val="000000" w:themeColor="text1"/>
                <w:sz w:val="18"/>
                <w:szCs w:val="18"/>
              </w:rPr>
              <w:t>-11096.4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4A5C6EDE" w14:textId="1BE63B57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b/>
                <w:bCs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b/>
                <w:bCs/>
                <w:color w:val="000000" w:themeColor="text1"/>
                <w:sz w:val="18"/>
                <w:szCs w:val="18"/>
              </w:rPr>
              <w:t>-11067.4</w:t>
            </w:r>
          </w:p>
        </w:tc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0D91B4F8" w14:textId="394DF2FF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-11188.5</w:t>
            </w:r>
          </w:p>
        </w:tc>
        <w:tc>
          <w:tcPr>
            <w:tcW w:w="99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2D52598A" w14:textId="1025DE2C" w:rsidR="006F11FA" w:rsidRPr="00544903" w:rsidRDefault="00802A20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-10118.8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7EA0A4CB" w14:textId="5499DA23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177 (17.1%)</w:t>
            </w:r>
          </w:p>
        </w:tc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27B86143" w14:textId="4DA591BD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&lt;0.001</w:t>
            </w:r>
          </w:p>
        </w:tc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305BA677" w14:textId="52DA67B2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&lt;0.001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671F26B4" w14:textId="28E8FB82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0.57</w:t>
            </w:r>
          </w:p>
        </w:tc>
      </w:tr>
      <w:tr w:rsidR="009B60D3" w:rsidRPr="009B60D3" w14:paraId="7B1B39D1" w14:textId="77777777" w:rsidTr="00544903">
        <w:trPr>
          <w:trHeight w:val="30"/>
        </w:trPr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4CB7BE18" w14:textId="5A65141D" w:rsidR="006F11FA" w:rsidRPr="00544903" w:rsidRDefault="006F11FA" w:rsidP="00544903">
            <w:pPr>
              <w:jc w:val="center"/>
              <w:rPr>
                <w:rFonts w:ascii="Times New Roman" w:hAnsi="Times New Roman" w:cs="Times New Roman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4</w:t>
            </w:r>
          </w:p>
        </w:tc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441D516A" w14:textId="01F9989F" w:rsidR="006F11FA" w:rsidRPr="00544903" w:rsidRDefault="006F11FA" w:rsidP="00942A98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5673.5</w:t>
            </w:r>
          </w:p>
        </w:tc>
        <w:tc>
          <w:tcPr>
            <w:tcW w:w="99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4E257769" w14:textId="5A0CF8E8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-11269.1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0453664F" w14:textId="77E74A4C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-11076.4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63E10386" w14:textId="4A2E75F7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-11037.4</w:t>
            </w:r>
          </w:p>
        </w:tc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4B7BD923" w14:textId="198FD0EC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b/>
                <w:bCs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b/>
                <w:bCs/>
                <w:color w:val="000000" w:themeColor="text1"/>
                <w:sz w:val="18"/>
                <w:szCs w:val="18"/>
              </w:rPr>
              <w:t>-11200.2</w:t>
            </w:r>
          </w:p>
        </w:tc>
        <w:tc>
          <w:tcPr>
            <w:tcW w:w="99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52EA906D" w14:textId="08E0F739" w:rsidR="006F11FA" w:rsidRPr="00544903" w:rsidRDefault="000F004F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-9784.0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1AA0E264" w14:textId="31B048EE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132 (12.8%)</w:t>
            </w:r>
          </w:p>
        </w:tc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0378D799" w14:textId="717D5B90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&lt;0.001</w:t>
            </w:r>
          </w:p>
        </w:tc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0890671A" w14:textId="1FC8E777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&lt;0.001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365BDDB3" w14:textId="0D056EF0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0.55</w:t>
            </w:r>
          </w:p>
        </w:tc>
      </w:tr>
      <w:tr w:rsidR="009B60D3" w:rsidRPr="009B60D3" w14:paraId="2295CFA9" w14:textId="77777777" w:rsidTr="00544903">
        <w:trPr>
          <w:trHeight w:val="30"/>
        </w:trPr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399388B7" w14:textId="3C42E4B8" w:rsidR="006F11FA" w:rsidRPr="00544903" w:rsidRDefault="006F11FA" w:rsidP="00544903">
            <w:pPr>
              <w:jc w:val="center"/>
              <w:rPr>
                <w:rFonts w:ascii="Times New Roman" w:hAnsi="Times New Roman" w:cs="Times New Roman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5</w:t>
            </w:r>
          </w:p>
        </w:tc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181EE2B9" w14:textId="7508A2D9" w:rsidR="006F11FA" w:rsidRPr="00544903" w:rsidRDefault="006F11FA" w:rsidP="00942A98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5688.4</w:t>
            </w:r>
          </w:p>
        </w:tc>
        <w:tc>
          <w:tcPr>
            <w:tcW w:w="99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31E4DEB6" w14:textId="1E6BE9EE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-11278.8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2C069CF5" w14:textId="2A3F0432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-11036.6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33D943FA" w14:textId="7348A102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-10987.6</w:t>
            </w:r>
          </w:p>
        </w:tc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39E3592F" w14:textId="1E73473D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-11192.3</w:t>
            </w:r>
          </w:p>
        </w:tc>
        <w:tc>
          <w:tcPr>
            <w:tcW w:w="99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03A4FF4D" w14:textId="030B8B6D" w:rsidR="006F11FA" w:rsidRPr="00544903" w:rsidRDefault="000F004F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-9550.4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4B4AFC95" w14:textId="1FF135AD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80 (7.7%)</w:t>
            </w:r>
          </w:p>
        </w:tc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1AE418BA" w14:textId="0C30B90F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0.022</w:t>
            </w:r>
          </w:p>
        </w:tc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586DF862" w14:textId="796484DD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&lt;0.001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47DC367A" w14:textId="247DB652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0.55</w:t>
            </w:r>
          </w:p>
        </w:tc>
      </w:tr>
      <w:tr w:rsidR="009B60D3" w:rsidRPr="009B60D3" w14:paraId="2B7609E6" w14:textId="77777777" w:rsidTr="00544903">
        <w:trPr>
          <w:trHeight w:val="30"/>
        </w:trPr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3FCC2AF9" w14:textId="70D3943A" w:rsidR="006F11FA" w:rsidRPr="00544903" w:rsidRDefault="006F11FA" w:rsidP="00544903">
            <w:pPr>
              <w:jc w:val="center"/>
              <w:rPr>
                <w:rFonts w:ascii="Times New Roman" w:hAnsi="Times New Roman" w:cs="Times New Roman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6</w:t>
            </w:r>
          </w:p>
        </w:tc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78E6EB61" w14:textId="6AA828D3" w:rsidR="006F11FA" w:rsidRPr="00544903" w:rsidRDefault="006F11FA" w:rsidP="00942A98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5701.7</w:t>
            </w:r>
          </w:p>
        </w:tc>
        <w:tc>
          <w:tcPr>
            <w:tcW w:w="99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7B243E08" w14:textId="52313CAC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b/>
                <w:bCs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b/>
                <w:bCs/>
                <w:color w:val="000000" w:themeColor="text1"/>
                <w:sz w:val="18"/>
                <w:szCs w:val="18"/>
              </w:rPr>
              <w:t>-11285.4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3D5248EE" w14:textId="14B620A1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-10993.9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6054FBB7" w14:textId="66CDBDF8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-10934.9</w:t>
            </w:r>
          </w:p>
        </w:tc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68201451" w14:textId="43E3F416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-11181.3</w:t>
            </w:r>
          </w:p>
        </w:tc>
        <w:tc>
          <w:tcPr>
            <w:tcW w:w="99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220F9311" w14:textId="10BDE6FD" w:rsidR="006F11FA" w:rsidRPr="00544903" w:rsidRDefault="00B17F51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-9581.9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0F160BCB" w14:textId="1A4D49A9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46 (4.4%)</w:t>
            </w:r>
          </w:p>
        </w:tc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6B5B46C9" w14:textId="50DE0EFE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0.103</w:t>
            </w:r>
          </w:p>
        </w:tc>
        <w:tc>
          <w:tcPr>
            <w:tcW w:w="81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6D1194D7" w14:textId="2049FAD0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&lt;0.001</w:t>
            </w:r>
          </w:p>
        </w:tc>
        <w:tc>
          <w:tcPr>
            <w:tcW w:w="90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vAlign w:val="center"/>
          </w:tcPr>
          <w:p w14:paraId="24B55C8F" w14:textId="05C8260F" w:rsidR="006F11FA" w:rsidRPr="00544903" w:rsidRDefault="006F11FA" w:rsidP="005C1243">
            <w:pPr>
              <w:jc w:val="center"/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</w:pPr>
            <w:r w:rsidRPr="00544903">
              <w:rPr>
                <w:rFonts w:ascii="Times New Roman" w:eastAsia="Calibri" w:hAnsi="Times New Roman" w:cs="Times New Roman"/>
                <w:color w:val="000000" w:themeColor="text1"/>
                <w:sz w:val="18"/>
                <w:szCs w:val="18"/>
              </w:rPr>
              <w:t>0.62</w:t>
            </w:r>
          </w:p>
        </w:tc>
      </w:tr>
    </w:tbl>
    <w:p w14:paraId="0B5F0BC9" w14:textId="44CB738C" w:rsidR="00D36512" w:rsidRDefault="00D36512" w:rsidP="1F0CB02C">
      <w:pPr>
        <w:rPr>
          <w:rFonts w:ascii="Times New Roman" w:eastAsiaTheme="minorEastAsia" w:hAnsi="Times New Roman" w:cs="Times New Roman"/>
          <w:sz w:val="22"/>
          <w:szCs w:val="22"/>
        </w:rPr>
      </w:pPr>
      <w:r w:rsidRPr="00952EC7">
        <w:rPr>
          <w:rFonts w:ascii="Times New Roman" w:eastAsiaTheme="minorEastAsia" w:hAnsi="Times New Roman" w:cs="Times New Roman"/>
          <w:sz w:val="22"/>
          <w:szCs w:val="22"/>
          <w:vertAlign w:val="superscript"/>
        </w:rPr>
        <w:t>1</w:t>
      </w:r>
      <w:r w:rsidR="00952EC7">
        <w:rPr>
          <w:rFonts w:ascii="Times New Roman" w:eastAsiaTheme="minorEastAsia" w:hAnsi="Times New Roman" w:cs="Times New Roman"/>
          <w:sz w:val="22"/>
          <w:szCs w:val="22"/>
          <w:vertAlign w:val="superscript"/>
        </w:rPr>
        <w:t xml:space="preserve"> </w:t>
      </w:r>
      <w:r w:rsidR="00AC0DFF" w:rsidRPr="00544903">
        <w:rPr>
          <w:rFonts w:ascii="Times New Roman" w:eastAsiaTheme="minorEastAsia" w:hAnsi="Times New Roman" w:cs="Times New Roman"/>
          <w:sz w:val="22"/>
          <w:szCs w:val="22"/>
        </w:rPr>
        <w:t>Abbreviations: AIC (</w:t>
      </w:r>
      <w:r w:rsidR="00CE65F6" w:rsidRPr="00544903">
        <w:rPr>
          <w:rFonts w:ascii="Times New Roman" w:eastAsiaTheme="minorEastAsia" w:hAnsi="Times New Roman" w:cs="Times New Roman"/>
          <w:sz w:val="22"/>
          <w:szCs w:val="22"/>
        </w:rPr>
        <w:t>Akaike’s Information Criterion</w:t>
      </w:r>
      <w:r w:rsidR="00AC0DFF" w:rsidRPr="00544903">
        <w:rPr>
          <w:rFonts w:ascii="Times New Roman" w:eastAsiaTheme="minorEastAsia" w:hAnsi="Times New Roman" w:cs="Times New Roman"/>
          <w:sz w:val="22"/>
          <w:szCs w:val="22"/>
        </w:rPr>
        <w:t>)</w:t>
      </w:r>
      <w:r w:rsidR="00CE65F6" w:rsidRPr="00544903">
        <w:rPr>
          <w:rFonts w:ascii="Times New Roman" w:eastAsiaTheme="minorEastAsia" w:hAnsi="Times New Roman" w:cs="Times New Roman"/>
          <w:sz w:val="22"/>
          <w:szCs w:val="22"/>
        </w:rPr>
        <w:t>, BIC (</w:t>
      </w:r>
      <w:r w:rsidR="00052E6B" w:rsidRPr="00544903">
        <w:rPr>
          <w:rFonts w:ascii="Times New Roman" w:eastAsiaTheme="minorEastAsia" w:hAnsi="Times New Roman" w:cs="Times New Roman"/>
          <w:sz w:val="22"/>
          <w:szCs w:val="22"/>
        </w:rPr>
        <w:t>Bayesian Information Criteria</w:t>
      </w:r>
      <w:r w:rsidR="00CE65F6" w:rsidRPr="00544903">
        <w:rPr>
          <w:rFonts w:ascii="Times New Roman" w:eastAsiaTheme="minorEastAsia" w:hAnsi="Times New Roman" w:cs="Times New Roman"/>
          <w:sz w:val="22"/>
          <w:szCs w:val="22"/>
        </w:rPr>
        <w:t>)</w:t>
      </w:r>
      <w:r w:rsidR="00052E6B" w:rsidRPr="00544903">
        <w:rPr>
          <w:rFonts w:ascii="Times New Roman" w:eastAsiaTheme="minorEastAsia" w:hAnsi="Times New Roman" w:cs="Times New Roman"/>
          <w:sz w:val="22"/>
          <w:szCs w:val="22"/>
        </w:rPr>
        <w:t>, CAIC (</w:t>
      </w:r>
      <w:r w:rsidR="00DC3132" w:rsidRPr="00544903">
        <w:rPr>
          <w:rFonts w:ascii="Times New Roman" w:eastAsiaTheme="minorEastAsia" w:hAnsi="Times New Roman" w:cs="Times New Roman"/>
          <w:sz w:val="22"/>
          <w:szCs w:val="22"/>
        </w:rPr>
        <w:t>Consistent Akaike’s Information Criterion</w:t>
      </w:r>
      <w:r w:rsidR="00052E6B" w:rsidRPr="00544903">
        <w:rPr>
          <w:rFonts w:ascii="Times New Roman" w:eastAsiaTheme="minorEastAsia" w:hAnsi="Times New Roman" w:cs="Times New Roman"/>
          <w:sz w:val="22"/>
          <w:szCs w:val="22"/>
        </w:rPr>
        <w:t>)</w:t>
      </w:r>
      <w:r w:rsidR="00DC3132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, </w:t>
      </w:r>
      <w:r w:rsidR="00A23DCF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SABIC (sample adjusted Bayesian Information Criteria), </w:t>
      </w:r>
      <w:r w:rsidR="00747391" w:rsidRPr="00544903">
        <w:rPr>
          <w:rFonts w:ascii="Times New Roman" w:eastAsiaTheme="minorEastAsia" w:hAnsi="Times New Roman" w:cs="Times New Roman"/>
          <w:sz w:val="22"/>
          <w:szCs w:val="22"/>
        </w:rPr>
        <w:t>ICL-BIC (integrated complete likelihoo</w:t>
      </w:r>
      <w:r w:rsidR="00317DE0" w:rsidRPr="00544903">
        <w:rPr>
          <w:rFonts w:ascii="Times New Roman" w:eastAsiaTheme="minorEastAsia" w:hAnsi="Times New Roman" w:cs="Times New Roman"/>
          <w:sz w:val="22"/>
          <w:szCs w:val="22"/>
        </w:rPr>
        <w:t>d-Bayesian Information Criteria</w:t>
      </w:r>
      <w:r w:rsidR="00747391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), </w:t>
      </w:r>
      <w:r w:rsidR="00A23DCF" w:rsidRPr="00544903">
        <w:rPr>
          <w:rFonts w:ascii="Times New Roman" w:eastAsiaTheme="minorEastAsia" w:hAnsi="Times New Roman" w:cs="Times New Roman"/>
          <w:sz w:val="22"/>
          <w:szCs w:val="22"/>
        </w:rPr>
        <w:t>LMR (</w:t>
      </w:r>
      <w:r w:rsidR="00CB6F8D" w:rsidRPr="00544903">
        <w:rPr>
          <w:rFonts w:ascii="Times New Roman" w:eastAsiaTheme="minorEastAsia" w:hAnsi="Times New Roman" w:cs="Times New Roman"/>
          <w:sz w:val="22"/>
          <w:szCs w:val="22"/>
        </w:rPr>
        <w:t>Lo-</w:t>
      </w:r>
      <w:proofErr w:type="spellStart"/>
      <w:r w:rsidR="00CB6F8D" w:rsidRPr="00544903">
        <w:rPr>
          <w:rFonts w:ascii="Times New Roman" w:eastAsiaTheme="minorEastAsia" w:hAnsi="Times New Roman" w:cs="Times New Roman"/>
          <w:sz w:val="22"/>
          <w:szCs w:val="22"/>
        </w:rPr>
        <w:t>Mendell</w:t>
      </w:r>
      <w:proofErr w:type="spellEnd"/>
      <w:r w:rsidR="00CB6F8D" w:rsidRPr="00544903">
        <w:rPr>
          <w:rFonts w:ascii="Times New Roman" w:eastAsiaTheme="minorEastAsia" w:hAnsi="Times New Roman" w:cs="Times New Roman"/>
          <w:sz w:val="22"/>
          <w:szCs w:val="22"/>
        </w:rPr>
        <w:t>-Rubin likelihood ratio test</w:t>
      </w:r>
      <w:r w:rsidR="00A23DCF" w:rsidRPr="00544903">
        <w:rPr>
          <w:rFonts w:ascii="Times New Roman" w:eastAsiaTheme="minorEastAsia" w:hAnsi="Times New Roman" w:cs="Times New Roman"/>
          <w:sz w:val="22"/>
          <w:szCs w:val="22"/>
        </w:rPr>
        <w:t>)</w:t>
      </w:r>
      <w:r w:rsidR="00CB6F8D" w:rsidRPr="00544903">
        <w:rPr>
          <w:rFonts w:ascii="Times New Roman" w:eastAsiaTheme="minorEastAsia" w:hAnsi="Times New Roman" w:cs="Times New Roman"/>
          <w:sz w:val="22"/>
          <w:szCs w:val="22"/>
        </w:rPr>
        <w:t>, BLRT (</w:t>
      </w:r>
      <w:r w:rsidR="006F3DE1" w:rsidRPr="00544903">
        <w:rPr>
          <w:rFonts w:ascii="Times New Roman" w:eastAsiaTheme="minorEastAsia" w:hAnsi="Times New Roman" w:cs="Times New Roman"/>
          <w:sz w:val="22"/>
          <w:szCs w:val="22"/>
        </w:rPr>
        <w:t>Bootstrap likelihood ratio test</w:t>
      </w:r>
      <w:r w:rsidR="00CB6F8D" w:rsidRPr="00544903">
        <w:rPr>
          <w:rFonts w:ascii="Times New Roman" w:eastAsiaTheme="minorEastAsia" w:hAnsi="Times New Roman" w:cs="Times New Roman"/>
          <w:sz w:val="22"/>
          <w:szCs w:val="22"/>
        </w:rPr>
        <w:t>)</w:t>
      </w:r>
      <w:r w:rsidR="006F3DE1" w:rsidRPr="00544903">
        <w:rPr>
          <w:rFonts w:ascii="Times New Roman" w:eastAsiaTheme="minorEastAsia" w:hAnsi="Times New Roman" w:cs="Times New Roman"/>
          <w:sz w:val="22"/>
          <w:szCs w:val="22"/>
        </w:rPr>
        <w:t>.</w:t>
      </w:r>
    </w:p>
    <w:p w14:paraId="372363BB" w14:textId="34192C76" w:rsidR="005A3021" w:rsidRDefault="00D36512" w:rsidP="00D9441C">
      <w:pPr>
        <w:rPr>
          <w:rFonts w:ascii="Times New Roman" w:eastAsiaTheme="minorEastAsia" w:hAnsi="Times New Roman" w:cs="Times New Roman"/>
          <w:sz w:val="22"/>
          <w:szCs w:val="22"/>
        </w:rPr>
      </w:pPr>
      <w:r w:rsidRPr="00952EC7">
        <w:rPr>
          <w:rFonts w:ascii="Times New Roman" w:eastAsiaTheme="minorEastAsia" w:hAnsi="Times New Roman" w:cs="Times New Roman"/>
          <w:sz w:val="22"/>
          <w:szCs w:val="22"/>
          <w:vertAlign w:val="superscript"/>
        </w:rPr>
        <w:t>2</w:t>
      </w:r>
      <w:r w:rsidR="00952EC7">
        <w:rPr>
          <w:rFonts w:ascii="Times New Roman" w:eastAsiaTheme="minorEastAsia" w:hAnsi="Times New Roman" w:cs="Times New Roman"/>
          <w:sz w:val="22"/>
          <w:szCs w:val="22"/>
          <w:vertAlign w:val="superscript"/>
        </w:rPr>
        <w:t xml:space="preserve"> </w:t>
      </w:r>
      <w:r w:rsidR="00D9441C" w:rsidRPr="00544903">
        <w:rPr>
          <w:rFonts w:ascii="Times New Roman" w:eastAsiaTheme="minorEastAsia" w:hAnsi="Times New Roman" w:cs="Times New Roman"/>
          <w:sz w:val="22"/>
          <w:szCs w:val="22"/>
        </w:rPr>
        <w:t>E</w:t>
      </w:r>
      <w:r w:rsidR="00734A8C" w:rsidRPr="00544903">
        <w:rPr>
          <w:rFonts w:ascii="Times New Roman" w:eastAsiaTheme="minorEastAsia" w:hAnsi="Times New Roman" w:cs="Times New Roman"/>
          <w:sz w:val="22"/>
          <w:szCs w:val="22"/>
        </w:rPr>
        <w:t>ntropy</w:t>
      </w:r>
      <w:r w:rsidR="00D9441C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 statistic ranges from 0 to 1 with higher values indicative of lower </w:t>
      </w:r>
      <w:r w:rsidR="00E46CD6" w:rsidRPr="00544903">
        <w:rPr>
          <w:rFonts w:ascii="Times New Roman" w:eastAsiaTheme="minorEastAsia" w:hAnsi="Times New Roman" w:cs="Times New Roman"/>
          <w:sz w:val="22"/>
          <w:szCs w:val="22"/>
        </w:rPr>
        <w:t>uncertainty in profile classification;</w:t>
      </w:r>
      <w:r w:rsidR="00920C45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r w:rsidR="00D9441C" w:rsidRPr="00544903">
        <w:rPr>
          <w:rFonts w:ascii="Times New Roman" w:eastAsiaTheme="minorEastAsia" w:hAnsi="Times New Roman" w:cs="Times New Roman"/>
          <w:sz w:val="22"/>
          <w:szCs w:val="22"/>
        </w:rPr>
        <w:t>1</w:t>
      </w:r>
      <w:r w:rsidR="00EF4696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r w:rsidR="00A96F90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means </w:t>
      </w:r>
      <w:r w:rsidR="00E46CD6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perfect </w:t>
      </w:r>
      <w:r w:rsidR="00A96F90" w:rsidRPr="00544903">
        <w:rPr>
          <w:rFonts w:ascii="Times New Roman" w:eastAsiaTheme="minorEastAsia" w:hAnsi="Times New Roman" w:cs="Times New Roman"/>
          <w:sz w:val="22"/>
          <w:szCs w:val="22"/>
        </w:rPr>
        <w:t>classification</w:t>
      </w:r>
      <w:r w:rsidR="00E46CD6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 (i.e.,</w:t>
      </w:r>
      <w:r w:rsidR="00A96F90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 without </w:t>
      </w:r>
      <w:r w:rsidR="005B7E4A" w:rsidRPr="00544903">
        <w:rPr>
          <w:rFonts w:ascii="Times New Roman" w:eastAsiaTheme="minorEastAsia" w:hAnsi="Times New Roman" w:cs="Times New Roman"/>
          <w:sz w:val="22"/>
          <w:szCs w:val="22"/>
        </w:rPr>
        <w:t>uncertainty</w:t>
      </w:r>
      <w:r w:rsidR="00E46CD6" w:rsidRPr="00544903">
        <w:rPr>
          <w:rFonts w:ascii="Times New Roman" w:eastAsiaTheme="minorEastAsia" w:hAnsi="Times New Roman" w:cs="Times New Roman"/>
          <w:sz w:val="22"/>
          <w:szCs w:val="22"/>
        </w:rPr>
        <w:t>)</w:t>
      </w:r>
      <w:r w:rsidR="00F50B42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r w:rsidR="00AF2783">
        <w:rPr>
          <w:rFonts w:ascii="Times New Roman" w:eastAsiaTheme="minorEastAsia" w:hAnsi="Times New Roman" w:cs="Times New Roman"/>
          <w:sz w:val="22"/>
          <w:szCs w:val="22"/>
        </w:rPr>
        <w:t>(</w:t>
      </w:r>
      <w:r w:rsidR="00D9441C" w:rsidRPr="00544903">
        <w:rPr>
          <w:rFonts w:ascii="Times New Roman" w:eastAsiaTheme="minorEastAsia" w:hAnsi="Times New Roman" w:cs="Times New Roman"/>
          <w:sz w:val="22"/>
          <w:szCs w:val="22"/>
        </w:rPr>
        <w:t>Pastor et al</w:t>
      </w:r>
      <w:r w:rsidR="00AF2783">
        <w:rPr>
          <w:rFonts w:ascii="Times New Roman" w:eastAsiaTheme="minorEastAsia" w:hAnsi="Times New Roman" w:cs="Times New Roman"/>
          <w:sz w:val="22"/>
          <w:szCs w:val="22"/>
        </w:rPr>
        <w:t>.,</w:t>
      </w:r>
      <w:r w:rsidR="00D9441C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 2007</w:t>
      </w:r>
      <w:r w:rsidR="00AF2783">
        <w:rPr>
          <w:rFonts w:ascii="Times New Roman" w:eastAsiaTheme="minorEastAsia" w:hAnsi="Times New Roman" w:cs="Times New Roman"/>
          <w:sz w:val="22"/>
          <w:szCs w:val="22"/>
        </w:rPr>
        <w:t>)</w:t>
      </w:r>
      <w:r w:rsidR="003D4804" w:rsidRPr="00544903">
        <w:rPr>
          <w:rFonts w:ascii="Times New Roman" w:eastAsiaTheme="minorEastAsia" w:hAnsi="Times New Roman" w:cs="Times New Roman"/>
          <w:sz w:val="22"/>
          <w:szCs w:val="22"/>
        </w:rPr>
        <w:t>.</w:t>
      </w:r>
      <w:r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r w:rsidR="00A36A96" w:rsidRPr="00544903">
        <w:rPr>
          <w:rFonts w:ascii="Times New Roman" w:eastAsiaTheme="minorEastAsia" w:hAnsi="Times New Roman" w:cs="Times New Roman"/>
          <w:sz w:val="22"/>
          <w:szCs w:val="22"/>
        </w:rPr>
        <w:t>For example</w:t>
      </w:r>
      <w:r w:rsidR="008654BE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, </w:t>
      </w:r>
      <w:r w:rsidR="00071D8E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when there are </w:t>
      </w:r>
      <w:r w:rsidR="00D9441C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K </w:t>
      </w:r>
      <w:r w:rsidR="00071D8E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latent classes, </w:t>
      </w:r>
      <w:r w:rsidR="008654BE" w:rsidRPr="00544903">
        <w:rPr>
          <w:rFonts w:ascii="Times New Roman" w:eastAsiaTheme="minorEastAsia" w:hAnsi="Times New Roman" w:cs="Times New Roman"/>
          <w:sz w:val="22"/>
          <w:szCs w:val="22"/>
        </w:rPr>
        <w:t>t</w:t>
      </w:r>
      <w:r w:rsidR="00123F13" w:rsidRPr="00544903">
        <w:rPr>
          <w:rFonts w:ascii="Times New Roman" w:eastAsiaTheme="minorEastAsia" w:hAnsi="Times New Roman" w:cs="Times New Roman"/>
          <w:sz w:val="22"/>
          <w:szCs w:val="22"/>
        </w:rPr>
        <w:t>he formula</w:t>
      </w:r>
      <w:r w:rsidR="00F75C58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 to calculate this entropy</w:t>
      </w:r>
      <w:r w:rsidR="00561211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r w:rsidR="00D9441C" w:rsidRPr="00544903">
        <w:rPr>
          <w:rFonts w:ascii="Times New Roman" w:eastAsiaTheme="minorEastAsia" w:hAnsi="Times New Roman" w:cs="Times New Roman"/>
          <w:sz w:val="22"/>
          <w:szCs w:val="22"/>
        </w:rPr>
        <w:t>based on N</w:t>
      </w:r>
      <w:r w:rsidR="00561211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r w:rsidR="00F75FC8" w:rsidRPr="00544903">
        <w:rPr>
          <w:rFonts w:ascii="Times New Roman" w:eastAsiaTheme="minorEastAsia" w:hAnsi="Times New Roman" w:cs="Times New Roman"/>
          <w:sz w:val="22"/>
          <w:szCs w:val="22"/>
        </w:rPr>
        <w:t>observation</w:t>
      </w:r>
      <w:r w:rsidR="00D9441C" w:rsidRPr="00544903">
        <w:rPr>
          <w:rFonts w:ascii="Times New Roman" w:eastAsiaTheme="minorEastAsia" w:hAnsi="Times New Roman" w:cs="Times New Roman"/>
          <w:sz w:val="22"/>
          <w:szCs w:val="22"/>
        </w:rPr>
        <w:t>s</w:t>
      </w:r>
      <w:r w:rsidR="00F75FC8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 with </w:t>
      </w:r>
      <w:r w:rsidR="00D9441C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each observation having </w:t>
      </w:r>
      <w:r w:rsidR="00F75FC8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probabilities </w:t>
      </w:r>
      <m:oMath>
        <m:sSub>
          <m:sSubPr>
            <m:ctrlPr>
              <w:rPr>
                <w:rFonts w:ascii="Cambria Math" w:eastAsiaTheme="minorEastAsia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p</m:t>
            </m:r>
          </m:e>
          <m:sub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1</m:t>
            </m:r>
          </m:sub>
        </m:sSub>
      </m:oMath>
      <w:r w:rsidR="00071D8E" w:rsidRPr="00544903">
        <w:rPr>
          <w:rFonts w:ascii="Times New Roman" w:eastAsiaTheme="minorEastAsia" w:hAnsi="Times New Roman" w:cs="Times New Roman"/>
          <w:sz w:val="22"/>
          <w:szCs w:val="22"/>
        </w:rPr>
        <w:t>,</w:t>
      </w:r>
      <w:r w:rsidR="00D9441C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 …,</w:t>
      </w:r>
      <m:oMath>
        <m:sSub>
          <m:sSubPr>
            <m:ctrlPr>
              <w:rPr>
                <w:rFonts w:ascii="Cambria Math" w:eastAsiaTheme="minorEastAsia" w:hAnsi="Cambria Math" w:cs="Times New Roman"/>
                <w:i/>
                <w:sz w:val="22"/>
                <w:szCs w:val="22"/>
              </w:rPr>
            </m:ctrlPr>
          </m:sSubPr>
          <m:e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p</m:t>
            </m:r>
          </m:e>
          <m:sub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K</m:t>
            </m:r>
          </m:sub>
        </m:sSub>
      </m:oMath>
      <w:r w:rsidR="00071D8E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 belonging to c</w:t>
      </w:r>
      <w:r w:rsidR="003A5DDE" w:rsidRPr="00544903">
        <w:rPr>
          <w:rFonts w:ascii="Times New Roman" w:eastAsiaTheme="minorEastAsia" w:hAnsi="Times New Roman" w:cs="Times New Roman"/>
          <w:sz w:val="22"/>
          <w:szCs w:val="22"/>
        </w:rPr>
        <w:t>lass</w:t>
      </w:r>
      <w:r w:rsidR="00B4266C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r w:rsidR="00A36A96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1 </w:t>
      </w:r>
      <w:r w:rsidR="00D9441C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to </w:t>
      </w:r>
      <w:r w:rsidR="00A36A96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class </w:t>
      </w:r>
      <w:r w:rsidR="00D9441C" w:rsidRPr="00544903">
        <w:rPr>
          <w:rFonts w:ascii="Times New Roman" w:eastAsiaTheme="minorEastAsia" w:hAnsi="Times New Roman" w:cs="Times New Roman"/>
          <w:sz w:val="22"/>
          <w:szCs w:val="22"/>
        </w:rPr>
        <w:t>K, respectively,</w:t>
      </w:r>
      <w:r w:rsidR="00F75C58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 is</w:t>
      </w:r>
      <w:r w:rsidR="00D9441C" w:rsidRPr="00544903"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</w:p>
    <w:p w14:paraId="08ECF517" w14:textId="0C3EAC00" w:rsidR="00123F13" w:rsidRPr="00544903" w:rsidRDefault="00A36A96" w:rsidP="00D9441C">
      <w:pPr>
        <w:rPr>
          <w:rFonts w:ascii="Times New Roman" w:eastAsiaTheme="minorEastAsia" w:hAnsi="Times New Roman" w:cs="Times New Roman"/>
          <w:sz w:val="22"/>
          <w:szCs w:val="22"/>
        </w:rPr>
      </w:pPr>
      <m:oMath>
        <m:r>
          <w:rPr>
            <w:rFonts w:ascii="Cambria Math" w:eastAsiaTheme="minorEastAsia" w:hAnsi="Cambria Math" w:cs="Times New Roman"/>
            <w:sz w:val="22"/>
            <w:szCs w:val="22"/>
          </w:rPr>
          <m:t xml:space="preserve">1- </m:t>
        </m:r>
        <m:f>
          <m:fPr>
            <m:ctrlPr>
              <w:rPr>
                <w:rFonts w:ascii="Cambria Math" w:eastAsiaTheme="minorEastAsia" w:hAnsi="Cambria Math" w:cs="Times New Roman"/>
                <w:i/>
                <w:sz w:val="22"/>
                <w:szCs w:val="22"/>
              </w:rPr>
            </m:ctrlPr>
          </m:fPr>
          <m:num>
            <m:nary>
              <m:naryPr>
                <m:chr m:val="∑"/>
                <m:ctrlPr>
                  <w:rPr>
                    <w:rFonts w:ascii="Cambria Math" w:eastAsiaTheme="minorEastAsia" w:hAnsi="Cambria Math" w:cs="Times New Roman"/>
                    <w:i/>
                    <w:sz w:val="22"/>
                    <w:szCs w:val="22"/>
                  </w:rPr>
                </m:ctrlPr>
              </m:naryPr>
              <m:sub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i=1</m:t>
                </m:r>
              </m:sub>
              <m:sup>
                <m:r>
                  <w:rPr>
                    <w:rFonts w:ascii="Cambria Math" w:eastAsiaTheme="minorEastAsia" w:hAnsi="Cambria Math" w:cs="Times New Roman"/>
                    <w:sz w:val="22"/>
                    <w:szCs w:val="22"/>
                  </w:rPr>
                  <m:t>N</m:t>
                </m:r>
              </m:sup>
              <m:e>
                <m:nary>
                  <m:naryPr>
                    <m:chr m:val="∑"/>
                    <m:ctrlPr>
                      <w:rPr>
                        <w:rFonts w:ascii="Cambria Math" w:eastAsiaTheme="minorEastAsia" w:hAnsi="Cambria Math" w:cs="Times New Roman"/>
                        <w:i/>
                        <w:sz w:val="22"/>
                        <w:szCs w:val="22"/>
                      </w:rPr>
                    </m:ctrlPr>
                  </m:naryPr>
                  <m:sub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k=1</m:t>
                    </m:r>
                  </m:sub>
                  <m:sup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K</m:t>
                    </m:r>
                  </m:sup>
                  <m:e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(-</m:t>
                    </m:r>
                    <m:sSub>
                      <m:sSubPr>
                        <m:ctrlPr>
                          <w:rPr>
                            <w:rFonts w:ascii="Cambria Math" w:eastAsiaTheme="minorEastAsia" w:hAnsi="Cambria Math" w:cs="Times New Roman"/>
                            <w:i/>
                            <w:sz w:val="22"/>
                            <w:szCs w:val="22"/>
                          </w:rPr>
                        </m:ctrlPr>
                      </m:sSubPr>
                      <m:e>
                        <m:r>
                          <w:rPr>
                            <w:rFonts w:ascii="Cambria Math" w:eastAsiaTheme="minorEastAsia" w:hAnsi="Cambria Math" w:cs="Times New Roman"/>
                            <w:sz w:val="22"/>
                            <w:szCs w:val="22"/>
                          </w:rPr>
                          <m:t>p</m:t>
                        </m:r>
                      </m:e>
                      <m:sub>
                        <m:r>
                          <w:rPr>
                            <w:rFonts w:ascii="Cambria Math" w:eastAsiaTheme="minorEastAsia" w:hAnsi="Cambria Math" w:cs="Times New Roman"/>
                            <w:sz w:val="22"/>
                            <w:szCs w:val="22"/>
                          </w:rPr>
                          <m:t>ik</m:t>
                        </m:r>
                      </m:sub>
                    </m:sSub>
                    <m:r>
                      <m:rPr>
                        <m:sty m:val="p"/>
                      </m:rP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log⁡</m:t>
                    </m:r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(</m:t>
                    </m:r>
                    <m:sSub>
                      <m:sSubPr>
                        <m:ctrlPr>
                          <w:rPr>
                            <w:rFonts w:ascii="Cambria Math" w:eastAsiaTheme="minorEastAsia" w:hAnsi="Cambria Math" w:cs="Times New Roman"/>
                            <w:i/>
                            <w:sz w:val="22"/>
                            <w:szCs w:val="22"/>
                          </w:rPr>
                        </m:ctrlPr>
                      </m:sSubPr>
                      <m:e>
                        <m:r>
                          <w:rPr>
                            <w:rFonts w:ascii="Cambria Math" w:eastAsiaTheme="minorEastAsia" w:hAnsi="Cambria Math" w:cs="Times New Roman"/>
                            <w:sz w:val="22"/>
                            <w:szCs w:val="22"/>
                          </w:rPr>
                          <m:t>p</m:t>
                        </m:r>
                      </m:e>
                      <m:sub>
                        <m:r>
                          <w:rPr>
                            <w:rFonts w:ascii="Cambria Math" w:eastAsiaTheme="minorEastAsia" w:hAnsi="Cambria Math" w:cs="Times New Roman"/>
                            <w:sz w:val="22"/>
                            <w:szCs w:val="22"/>
                          </w:rPr>
                          <m:t>ik</m:t>
                        </m:r>
                      </m:sub>
                    </m:sSub>
                    <m:r>
                      <w:rPr>
                        <w:rFonts w:ascii="Cambria Math" w:eastAsiaTheme="minorEastAsia" w:hAnsi="Cambria Math" w:cs="Times New Roman"/>
                        <w:sz w:val="22"/>
                        <w:szCs w:val="22"/>
                      </w:rPr>
                      <m:t>))</m:t>
                    </m:r>
                  </m:e>
                </m:nary>
              </m:e>
            </m:nary>
          </m:num>
          <m:den>
            <m:r>
              <w:rPr>
                <w:rFonts w:ascii="Cambria Math" w:eastAsiaTheme="minorEastAsia" w:hAnsi="Cambria Math" w:cs="Times New Roman"/>
                <w:sz w:val="22"/>
                <w:szCs w:val="22"/>
              </w:rPr>
              <m:t>Nlog(K)</m:t>
            </m:r>
          </m:den>
        </m:f>
      </m:oMath>
      <w:r w:rsidR="00046741" w:rsidRPr="00544903">
        <w:rPr>
          <w:rFonts w:ascii="Times New Roman" w:eastAsiaTheme="minorEastAsia" w:hAnsi="Times New Roman" w:cs="Times New Roman"/>
          <w:sz w:val="22"/>
          <w:szCs w:val="22"/>
        </w:rPr>
        <w:t>.</w:t>
      </w:r>
    </w:p>
    <w:p w14:paraId="075CA092" w14:textId="77777777" w:rsidR="00433654" w:rsidRPr="00D2456F" w:rsidRDefault="00433654" w:rsidP="00433654">
      <w:pPr>
        <w:pStyle w:val="ListParagraph"/>
        <w:rPr>
          <w:rFonts w:ascii="Times New Roman" w:eastAsiaTheme="minorEastAsia" w:hAnsi="Times New Roman" w:cs="Times New Roman"/>
          <w:sz w:val="22"/>
          <w:szCs w:val="22"/>
        </w:rPr>
      </w:pPr>
    </w:p>
    <w:p w14:paraId="62978806" w14:textId="77777777" w:rsidR="0076136C" w:rsidRDefault="0076136C">
      <w:pPr>
        <w:spacing w:after="160" w:line="259" w:lineRule="auto"/>
        <w:rPr>
          <w:rFonts w:ascii="Times New Roman" w:eastAsiaTheme="minorEastAsia" w:hAnsi="Times New Roman" w:cs="Times New Roman"/>
          <w:sz w:val="22"/>
          <w:szCs w:val="22"/>
        </w:rPr>
      </w:pPr>
    </w:p>
    <w:p w14:paraId="3E7D24FB" w14:textId="77777777" w:rsidR="0076136C" w:rsidRDefault="0076136C">
      <w:pPr>
        <w:spacing w:after="160" w:line="259" w:lineRule="auto"/>
        <w:rPr>
          <w:rFonts w:ascii="Times New Roman" w:eastAsiaTheme="minorEastAsia" w:hAnsi="Times New Roman" w:cs="Times New Roman"/>
          <w:sz w:val="22"/>
          <w:szCs w:val="22"/>
        </w:rPr>
      </w:pPr>
      <w:r>
        <w:rPr>
          <w:rFonts w:ascii="Times New Roman" w:eastAsiaTheme="minorEastAsia" w:hAnsi="Times New Roman" w:cs="Times New Roman"/>
          <w:sz w:val="22"/>
          <w:szCs w:val="22"/>
        </w:rPr>
        <w:br w:type="page"/>
      </w:r>
    </w:p>
    <w:p w14:paraId="0382BA9E" w14:textId="5B592429" w:rsidR="001F7419" w:rsidRPr="00C12B58" w:rsidRDefault="0076136C">
      <w:pPr>
        <w:spacing w:after="160" w:line="259" w:lineRule="auto"/>
        <w:rPr>
          <w:rFonts w:ascii="Times New Roman" w:eastAsiaTheme="minorEastAsia" w:hAnsi="Times New Roman" w:cs="Times New Roman"/>
          <w:b/>
          <w:bCs/>
          <w:sz w:val="22"/>
          <w:szCs w:val="22"/>
        </w:rPr>
      </w:pPr>
      <w:r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lastRenderedPageBreak/>
        <w:t>Table S</w:t>
      </w:r>
      <w:r w:rsidR="004B5BE4">
        <w:rPr>
          <w:rFonts w:ascii="Times New Roman" w:eastAsiaTheme="minorEastAsia" w:hAnsi="Times New Roman" w:cs="Times New Roman"/>
          <w:b/>
          <w:bCs/>
          <w:sz w:val="22"/>
          <w:szCs w:val="22"/>
        </w:rPr>
        <w:t>4</w:t>
      </w:r>
      <w:r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 xml:space="preserve">. </w:t>
      </w:r>
      <w:r w:rsidR="001F7419"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 xml:space="preserve">Estimated profile-specific mean and variance-covariance matrix of </w:t>
      </w:r>
      <w:r w:rsidR="00D542D9">
        <w:rPr>
          <w:rFonts w:ascii="Times New Roman" w:eastAsiaTheme="minorEastAsia" w:hAnsi="Times New Roman" w:cs="Times New Roman"/>
          <w:b/>
          <w:bCs/>
          <w:sz w:val="22"/>
          <w:szCs w:val="22"/>
        </w:rPr>
        <w:t xml:space="preserve">the </w:t>
      </w:r>
      <w:r w:rsidR="001F7419"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 xml:space="preserve">three profile indicators </w:t>
      </w:r>
      <w:r w:rsidR="00D542D9">
        <w:rPr>
          <w:rFonts w:ascii="Times New Roman" w:eastAsiaTheme="minorEastAsia" w:hAnsi="Times New Roman" w:cs="Times New Roman"/>
          <w:b/>
          <w:bCs/>
          <w:sz w:val="22"/>
          <w:szCs w:val="22"/>
        </w:rPr>
        <w:t>(</w:t>
      </w:r>
      <w:r w:rsidR="001F7419"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>sit, stand, ste</w:t>
      </w:r>
      <w:r w:rsidR="004234A0"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>p</w:t>
      </w:r>
      <w:r w:rsidR="00D542D9">
        <w:rPr>
          <w:rFonts w:ascii="Times New Roman" w:eastAsiaTheme="minorEastAsia" w:hAnsi="Times New Roman" w:cs="Times New Roman"/>
          <w:b/>
          <w:bCs/>
          <w:sz w:val="22"/>
          <w:szCs w:val="22"/>
        </w:rPr>
        <w:t>)</w:t>
      </w:r>
      <w:r w:rsidR="004234A0"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 xml:space="preserve"> in the final </w:t>
      </w:r>
      <w:r w:rsidR="00B40165"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 xml:space="preserve">4-class </w:t>
      </w:r>
      <w:r w:rsidR="004234A0"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>model</w:t>
      </w:r>
      <w:r w:rsidR="00852326">
        <w:rPr>
          <w:rFonts w:ascii="Times New Roman" w:eastAsiaTheme="minorEastAsia" w:hAnsi="Times New Roman" w:cs="Times New Roman"/>
          <w:b/>
          <w:bCs/>
          <w:sz w:val="22"/>
          <w:szCs w:val="22"/>
        </w:rPr>
        <w:t xml:space="preserve"> (N = 1034)</w:t>
      </w:r>
      <w:r w:rsidR="004234A0"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>.</w:t>
      </w:r>
    </w:p>
    <w:tbl>
      <w:tblPr>
        <w:tblW w:w="6485" w:type="dxa"/>
        <w:tblLook w:val="04A0" w:firstRow="1" w:lastRow="0" w:firstColumn="1" w:lastColumn="0" w:noHBand="0" w:noVBand="1"/>
      </w:tblPr>
      <w:tblGrid>
        <w:gridCol w:w="1642"/>
        <w:gridCol w:w="1198"/>
        <w:gridCol w:w="1249"/>
        <w:gridCol w:w="1198"/>
        <w:gridCol w:w="1198"/>
      </w:tblGrid>
      <w:tr w:rsidR="001F7419" w:rsidRPr="001F7419" w14:paraId="02CDCC73" w14:textId="77777777" w:rsidTr="0097210C">
        <w:trPr>
          <w:trHeight w:val="200"/>
        </w:trPr>
        <w:tc>
          <w:tcPr>
            <w:tcW w:w="164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025491B2" w14:textId="77777777" w:rsidR="001F7419" w:rsidRPr="001F7419" w:rsidRDefault="001F7419" w:rsidP="001F7419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1F7419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 </w:t>
            </w:r>
          </w:p>
        </w:tc>
        <w:tc>
          <w:tcPr>
            <w:tcW w:w="119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01660594" w14:textId="4CEE0A91" w:rsidR="001F7419" w:rsidRPr="00B40165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1F7419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Profile 1</w:t>
            </w:r>
            <w:r w:rsidR="00C93FB3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, most active</w:t>
            </w:r>
            <w:r w:rsidR="00B40165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 xml:space="preserve"> (15.9%</w:t>
            </w:r>
            <w:r w:rsidR="00B40165">
              <w:rPr>
                <w:rFonts w:ascii="Calibri" w:eastAsia="Times New Roman" w:hAnsi="Calibri" w:cs="Calibri"/>
                <w:color w:val="000000"/>
                <w:sz w:val="22"/>
                <w:szCs w:val="22"/>
                <w:vertAlign w:val="superscript"/>
              </w:rPr>
              <w:t>1</w:t>
            </w:r>
            <w:r w:rsidR="00B40165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)</w:t>
            </w:r>
          </w:p>
        </w:tc>
        <w:tc>
          <w:tcPr>
            <w:tcW w:w="124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41F09CD0" w14:textId="7E4555E7" w:rsidR="001F7419" w:rsidRPr="00B40165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1F7419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Profile 2</w:t>
            </w:r>
            <w:r w:rsidR="00C93FB3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, moderately active low sleeper</w:t>
            </w:r>
            <w:r w:rsidR="00B40165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 xml:space="preserve"> (24.4%</w:t>
            </w:r>
            <w:r w:rsidR="00B40165">
              <w:rPr>
                <w:rFonts w:ascii="Calibri" w:eastAsia="Times New Roman" w:hAnsi="Calibri" w:cs="Calibri"/>
                <w:color w:val="000000"/>
                <w:sz w:val="22"/>
                <w:szCs w:val="22"/>
                <w:vertAlign w:val="superscript"/>
              </w:rPr>
              <w:t>1</w:t>
            </w:r>
            <w:r w:rsidR="00B40165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)</w:t>
            </w:r>
          </w:p>
        </w:tc>
        <w:tc>
          <w:tcPr>
            <w:tcW w:w="119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46BCC22E" w14:textId="0546A1F3" w:rsidR="001F7419" w:rsidRPr="00B40165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1F7419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Profile 3</w:t>
            </w:r>
            <w:r w:rsidR="00C93FB3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 xml:space="preserve">, average </w:t>
            </w:r>
            <w:r w:rsidR="00753C2D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activity</w:t>
            </w:r>
            <w:r w:rsidR="00B40165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 xml:space="preserve"> (40.3%</w:t>
            </w:r>
            <w:r w:rsidR="00B40165">
              <w:rPr>
                <w:rFonts w:ascii="Calibri" w:eastAsia="Times New Roman" w:hAnsi="Calibri" w:cs="Calibri"/>
                <w:color w:val="000000"/>
                <w:sz w:val="22"/>
                <w:szCs w:val="22"/>
                <w:vertAlign w:val="superscript"/>
              </w:rPr>
              <w:t>1</w:t>
            </w:r>
            <w:r w:rsidR="00B40165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)</w:t>
            </w:r>
          </w:p>
        </w:tc>
        <w:tc>
          <w:tcPr>
            <w:tcW w:w="119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527237A6" w14:textId="1B08A308" w:rsidR="001F7419" w:rsidRPr="00B40165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1F7419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Profile 4</w:t>
            </w:r>
            <w:r w:rsidR="00753C2D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, least active</w:t>
            </w:r>
            <w:r w:rsidR="00B40165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 xml:space="preserve"> (19.4%</w:t>
            </w:r>
            <w:r w:rsidR="00B40165">
              <w:rPr>
                <w:rFonts w:ascii="Calibri" w:eastAsia="Times New Roman" w:hAnsi="Calibri" w:cs="Calibri"/>
                <w:color w:val="000000"/>
                <w:sz w:val="22"/>
                <w:szCs w:val="22"/>
                <w:vertAlign w:val="superscript"/>
              </w:rPr>
              <w:t>1</w:t>
            </w:r>
            <w:r w:rsidR="00B40165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)</w:t>
            </w:r>
          </w:p>
        </w:tc>
      </w:tr>
      <w:tr w:rsidR="001F7419" w:rsidRPr="001F7419" w14:paraId="280A6725" w14:textId="77777777" w:rsidTr="0097210C">
        <w:trPr>
          <w:trHeight w:val="200"/>
        </w:trPr>
        <w:tc>
          <w:tcPr>
            <w:tcW w:w="164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2C2915E5" w14:textId="5D6EACBA" w:rsidR="001F7419" w:rsidRPr="00C12B58" w:rsidRDefault="001F7419" w:rsidP="001F7419">
            <w:pP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</w:rPr>
            </w:pPr>
            <w:r w:rsidRPr="00C12B58"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</w:rPr>
              <w:t>Mean</w:t>
            </w:r>
            <w: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</w:rPr>
              <w:t xml:space="preserve"> (</w:t>
            </w:r>
            <w:proofErr w:type="spellStart"/>
            <w: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</w:rPr>
              <w:t>hrs</w:t>
            </w:r>
            <w:proofErr w:type="spellEnd"/>
            <w: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</w:rPr>
              <w:t>/day)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3F39BBEC" w14:textId="657A72F3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</w:p>
        </w:tc>
        <w:tc>
          <w:tcPr>
            <w:tcW w:w="124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24EB3363" w14:textId="2598C0A0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6E1F30F5" w14:textId="702286A0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3DA61898" w14:textId="7793936B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</w:p>
        </w:tc>
      </w:tr>
      <w:tr w:rsidR="001F7419" w:rsidRPr="001F7419" w14:paraId="193A07C0" w14:textId="77777777" w:rsidTr="0097210C">
        <w:trPr>
          <w:trHeight w:val="200"/>
        </w:trPr>
        <w:tc>
          <w:tcPr>
            <w:tcW w:w="164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3223CDCF" w14:textId="77777777" w:rsidR="001F7419" w:rsidRPr="001F7419" w:rsidRDefault="001F7419" w:rsidP="00C12B58">
            <w:pPr>
              <w:jc w:val="right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1F7419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Sit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229B5019" w14:textId="4668B2D5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7.6</w:t>
            </w:r>
          </w:p>
        </w:tc>
        <w:tc>
          <w:tcPr>
            <w:tcW w:w="124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3B5C9704" w14:textId="0214BEEF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9.6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6A1A3650" w14:textId="61A09783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10.3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0AA28E4E" w14:textId="282AC6B8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12.1</w:t>
            </w:r>
          </w:p>
        </w:tc>
      </w:tr>
      <w:tr w:rsidR="001F7419" w:rsidRPr="001F7419" w14:paraId="370B82A9" w14:textId="77777777" w:rsidTr="0097210C">
        <w:trPr>
          <w:trHeight w:val="200"/>
        </w:trPr>
        <w:tc>
          <w:tcPr>
            <w:tcW w:w="164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62481A2E" w14:textId="77777777" w:rsidR="001F7419" w:rsidRPr="001F7419" w:rsidRDefault="001F7419" w:rsidP="00C12B58">
            <w:pPr>
              <w:jc w:val="right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1F7419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Stand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032130DB" w14:textId="5017C374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5.8</w:t>
            </w:r>
          </w:p>
        </w:tc>
        <w:tc>
          <w:tcPr>
            <w:tcW w:w="124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2B5BE261" w14:textId="5D63AF49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4.7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7F086C24" w14:textId="776BE181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3.5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0129AE2C" w14:textId="09513288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2.4</w:t>
            </w:r>
          </w:p>
        </w:tc>
      </w:tr>
      <w:tr w:rsidR="001F7419" w:rsidRPr="001F7419" w14:paraId="56DD46C5" w14:textId="77777777" w:rsidTr="0097210C">
        <w:trPr>
          <w:trHeight w:val="200"/>
        </w:trPr>
        <w:tc>
          <w:tcPr>
            <w:tcW w:w="164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4FA05B78" w14:textId="77777777" w:rsidR="001F7419" w:rsidRPr="001F7419" w:rsidRDefault="001F7419" w:rsidP="00C12B58">
            <w:pPr>
              <w:jc w:val="right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1F7419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Step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55E1FA3C" w14:textId="6FB5A2B2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1.9</w:t>
            </w:r>
          </w:p>
        </w:tc>
        <w:tc>
          <w:tcPr>
            <w:tcW w:w="124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5949C25C" w14:textId="05C2120B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1.7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7DB23935" w14:textId="49AB9C59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1.3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394994C6" w14:textId="42EE54A6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0.7</w:t>
            </w:r>
          </w:p>
        </w:tc>
      </w:tr>
      <w:tr w:rsidR="001F7419" w:rsidRPr="001F7419" w14:paraId="49657AA2" w14:textId="77777777" w:rsidTr="0097210C">
        <w:trPr>
          <w:trHeight w:val="200"/>
        </w:trPr>
        <w:tc>
          <w:tcPr>
            <w:tcW w:w="164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</w:tcPr>
          <w:p w14:paraId="40C595C8" w14:textId="6F385177" w:rsidR="001F7419" w:rsidRPr="001F7419" w:rsidRDefault="001F7419" w:rsidP="001F7419">
            <w:pPr>
              <w:jc w:val="right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Sleep</w:t>
            </w:r>
            <w:r w:rsidR="00566F1B" w:rsidRPr="00566F1B">
              <w:rPr>
                <w:rFonts w:ascii="Calibri" w:eastAsia="Times New Roman" w:hAnsi="Calibri" w:cs="Calibri"/>
                <w:color w:val="000000"/>
                <w:sz w:val="22"/>
                <w:szCs w:val="22"/>
                <w:vertAlign w:val="superscript"/>
              </w:rPr>
              <w:t>2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770FDDD7" w14:textId="342F4EC6" w:rsidR="001F7419" w:rsidRDefault="001F7419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8.7</w:t>
            </w:r>
          </w:p>
        </w:tc>
        <w:tc>
          <w:tcPr>
            <w:tcW w:w="124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36BE662F" w14:textId="0FFE8892" w:rsidR="001F7419" w:rsidRDefault="001F7419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7.9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4162F443" w14:textId="1F2DDC22" w:rsidR="001F7419" w:rsidRDefault="001F7419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8.9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0C418A5B" w14:textId="7073A5C4" w:rsidR="001F7419" w:rsidRDefault="001F7419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8.8</w:t>
            </w:r>
          </w:p>
        </w:tc>
      </w:tr>
      <w:tr w:rsidR="001F7419" w:rsidRPr="001F7419" w14:paraId="45F1027B" w14:textId="77777777" w:rsidTr="0097210C">
        <w:trPr>
          <w:trHeight w:val="200"/>
        </w:trPr>
        <w:tc>
          <w:tcPr>
            <w:tcW w:w="164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01F0E16A" w14:textId="22276C33" w:rsidR="001F7419" w:rsidRPr="00C12B58" w:rsidRDefault="001F7419" w:rsidP="001F7419">
            <w:pP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</w:rPr>
            </w:pPr>
            <w: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</w:rPr>
              <w:t>SD (</w:t>
            </w:r>
            <w:proofErr w:type="spellStart"/>
            <w: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</w:rPr>
              <w:t>hrs</w:t>
            </w:r>
            <w:proofErr w:type="spellEnd"/>
            <w: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</w:rPr>
              <w:t>/day)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11045DED" w14:textId="738B7444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</w:p>
        </w:tc>
        <w:tc>
          <w:tcPr>
            <w:tcW w:w="124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6F940C56" w14:textId="47F85368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1DAA3BC7" w14:textId="1CA49C9E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26C3F093" w14:textId="72191916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</w:p>
        </w:tc>
      </w:tr>
      <w:tr w:rsidR="001F7419" w:rsidRPr="001F7419" w14:paraId="72E4A2C3" w14:textId="77777777" w:rsidTr="0097210C">
        <w:trPr>
          <w:trHeight w:val="200"/>
        </w:trPr>
        <w:tc>
          <w:tcPr>
            <w:tcW w:w="164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49F902AC" w14:textId="77777777" w:rsidR="001F7419" w:rsidRPr="001F7419" w:rsidRDefault="001F7419" w:rsidP="00C12B58">
            <w:pPr>
              <w:jc w:val="right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1F7419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Sit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70E86017" w14:textId="3E86E31D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1.4</w:t>
            </w:r>
          </w:p>
        </w:tc>
        <w:tc>
          <w:tcPr>
            <w:tcW w:w="124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1DBB49DE" w14:textId="08345A54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1.6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350D98B3" w14:textId="6FA8A942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1.3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65A7D6B4" w14:textId="1ABCB185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1.7</w:t>
            </w:r>
          </w:p>
        </w:tc>
      </w:tr>
      <w:tr w:rsidR="001F7419" w:rsidRPr="001F7419" w14:paraId="12C3CB27" w14:textId="77777777" w:rsidTr="0097210C">
        <w:trPr>
          <w:trHeight w:val="200"/>
        </w:trPr>
        <w:tc>
          <w:tcPr>
            <w:tcW w:w="164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4844F7D8" w14:textId="77777777" w:rsidR="001F7419" w:rsidRPr="001F7419" w:rsidRDefault="001F7419" w:rsidP="00C12B58">
            <w:pPr>
              <w:jc w:val="right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1F7419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Stand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18E4ED9E" w14:textId="2A2A0EA2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1.8</w:t>
            </w:r>
          </w:p>
        </w:tc>
        <w:tc>
          <w:tcPr>
            <w:tcW w:w="124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217C7934" w14:textId="13D31512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1.1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3F427936" w14:textId="4C61C67A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0.9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7430E4BB" w14:textId="76526736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1.0</w:t>
            </w:r>
          </w:p>
        </w:tc>
      </w:tr>
      <w:tr w:rsidR="001F7419" w:rsidRPr="001F7419" w14:paraId="6F70D3D8" w14:textId="77777777" w:rsidTr="0097210C">
        <w:trPr>
          <w:trHeight w:val="200"/>
        </w:trPr>
        <w:tc>
          <w:tcPr>
            <w:tcW w:w="164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7C555C53" w14:textId="77777777" w:rsidR="001F7419" w:rsidRPr="001F7419" w:rsidRDefault="001F7419" w:rsidP="00C12B58">
            <w:pPr>
              <w:jc w:val="right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1F7419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Step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71C3CF17" w14:textId="26430364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0.8</w:t>
            </w:r>
          </w:p>
        </w:tc>
        <w:tc>
          <w:tcPr>
            <w:tcW w:w="124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7FEC97C4" w14:textId="518FB86E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0.5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3287487E" w14:textId="3BCAA706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0.4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0AF4E138" w14:textId="232AE286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0.3</w:t>
            </w:r>
          </w:p>
        </w:tc>
      </w:tr>
      <w:tr w:rsidR="001F7419" w:rsidRPr="001F7419" w14:paraId="4EB3F7DE" w14:textId="77777777" w:rsidTr="0097210C">
        <w:trPr>
          <w:trHeight w:val="200"/>
        </w:trPr>
        <w:tc>
          <w:tcPr>
            <w:tcW w:w="164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</w:tcPr>
          <w:p w14:paraId="62EC6B14" w14:textId="7B3F4E0E" w:rsidR="001F7419" w:rsidRPr="001F7419" w:rsidRDefault="001F7419" w:rsidP="001F7419">
            <w:pPr>
              <w:jc w:val="right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Sleep</w:t>
            </w:r>
            <w:r w:rsidR="00566F1B" w:rsidRPr="00566F1B">
              <w:rPr>
                <w:rFonts w:ascii="Calibri" w:eastAsia="Times New Roman" w:hAnsi="Calibri" w:cs="Calibri"/>
                <w:color w:val="000000"/>
                <w:sz w:val="22"/>
                <w:szCs w:val="22"/>
                <w:vertAlign w:val="superscript"/>
              </w:rPr>
              <w:t>2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22D4BB2E" w14:textId="67BFBC18" w:rsidR="001F7419" w:rsidRDefault="001F7419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1.1</w:t>
            </w:r>
          </w:p>
        </w:tc>
        <w:tc>
          <w:tcPr>
            <w:tcW w:w="124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561D902D" w14:textId="6FDB8B7F" w:rsidR="001F7419" w:rsidRDefault="001F7419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1.0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4730FE97" w14:textId="50D3C813" w:rsidR="001F7419" w:rsidRDefault="001F7419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0.6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3DA3C471" w14:textId="0095ACE6" w:rsidR="001F7419" w:rsidRDefault="001F7419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1.4</w:t>
            </w:r>
          </w:p>
        </w:tc>
      </w:tr>
      <w:tr w:rsidR="001F7419" w:rsidRPr="001F7419" w14:paraId="6A6F861D" w14:textId="77777777" w:rsidTr="0097210C">
        <w:trPr>
          <w:trHeight w:val="200"/>
        </w:trPr>
        <w:tc>
          <w:tcPr>
            <w:tcW w:w="164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567BEFA4" w14:textId="36748E66" w:rsidR="001F7419" w:rsidRPr="00C12B58" w:rsidRDefault="001F7419" w:rsidP="001F7419">
            <w:pP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</w:rPr>
            </w:pPr>
            <w:r w:rsidRPr="00C12B58"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</w:rPr>
              <w:t>Co</w:t>
            </w:r>
            <w: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</w:rPr>
              <w:t>rrelation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6BA54F40" w14:textId="47E449F7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</w:p>
        </w:tc>
        <w:tc>
          <w:tcPr>
            <w:tcW w:w="124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3FDE40F0" w14:textId="1BF67501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4C6E063D" w14:textId="58F36CE5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33F21DD7" w14:textId="0DA57C9D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</w:p>
        </w:tc>
      </w:tr>
      <w:tr w:rsidR="001F7419" w:rsidRPr="001F7419" w14:paraId="6DCF1EF0" w14:textId="77777777" w:rsidTr="0097210C">
        <w:trPr>
          <w:trHeight w:val="200"/>
        </w:trPr>
        <w:tc>
          <w:tcPr>
            <w:tcW w:w="164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5378EB8A" w14:textId="77777777" w:rsidR="001F7419" w:rsidRPr="001F7419" w:rsidRDefault="001F7419" w:rsidP="00C12B58">
            <w:pPr>
              <w:jc w:val="right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1F7419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Sit-Stand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60F0E147" w14:textId="396A1099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-0.8</w:t>
            </w:r>
          </w:p>
        </w:tc>
        <w:tc>
          <w:tcPr>
            <w:tcW w:w="124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13FF39F6" w14:textId="171EEE88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-0.7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415F4BB0" w14:textId="70CA7382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-0.8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7FE7770D" w14:textId="1A2CD18A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-0.6</w:t>
            </w:r>
          </w:p>
        </w:tc>
      </w:tr>
      <w:tr w:rsidR="001F7419" w:rsidRPr="001F7419" w14:paraId="19510FC7" w14:textId="77777777" w:rsidTr="0097210C">
        <w:trPr>
          <w:trHeight w:val="200"/>
        </w:trPr>
        <w:tc>
          <w:tcPr>
            <w:tcW w:w="164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3DE2C8B6" w14:textId="77777777" w:rsidR="001F7419" w:rsidRPr="001F7419" w:rsidRDefault="001F7419" w:rsidP="00C12B58">
            <w:pPr>
              <w:jc w:val="right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1F7419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Sit-Step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403ABAC5" w14:textId="7F13123A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-0.1</w:t>
            </w:r>
          </w:p>
        </w:tc>
        <w:tc>
          <w:tcPr>
            <w:tcW w:w="124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281BEA70" w14:textId="70513751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-0.3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51FDA07B" w14:textId="5C78FC94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-0.5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0A0267B4" w14:textId="1A5BF9B5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-0.4</w:t>
            </w:r>
          </w:p>
        </w:tc>
      </w:tr>
      <w:tr w:rsidR="001F7419" w:rsidRPr="001F7419" w14:paraId="69B7AC3E" w14:textId="77777777" w:rsidTr="0097210C">
        <w:trPr>
          <w:trHeight w:val="200"/>
        </w:trPr>
        <w:tc>
          <w:tcPr>
            <w:tcW w:w="164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55D6FF49" w14:textId="77777777" w:rsidR="001F7419" w:rsidRPr="001F7419" w:rsidRDefault="001F7419" w:rsidP="00C12B58">
            <w:pPr>
              <w:jc w:val="right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 w:rsidRPr="001F7419"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Stand-Step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340C83FD" w14:textId="4537EB15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-0.2</w:t>
            </w:r>
          </w:p>
        </w:tc>
        <w:tc>
          <w:tcPr>
            <w:tcW w:w="124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5F304D09" w14:textId="4884D85E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-0.2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5B084116" w14:textId="1D2FFE1F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0.3</w:t>
            </w:r>
          </w:p>
        </w:tc>
        <w:tc>
          <w:tcPr>
            <w:tcW w:w="119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  <w:hideMark/>
          </w:tcPr>
          <w:p w14:paraId="66B5DBA1" w14:textId="61D3E6A3" w:rsidR="001F7419" w:rsidRPr="001F7419" w:rsidRDefault="001F7419" w:rsidP="00C12B58">
            <w:pPr>
              <w:jc w:val="center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0.7</w:t>
            </w:r>
          </w:p>
        </w:tc>
      </w:tr>
      <w:tr w:rsidR="001F7419" w:rsidRPr="001F7419" w14:paraId="23D55541" w14:textId="77777777" w:rsidTr="0097210C">
        <w:trPr>
          <w:trHeight w:val="200"/>
        </w:trPr>
        <w:tc>
          <w:tcPr>
            <w:tcW w:w="164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</w:tcPr>
          <w:p w14:paraId="57A737F8" w14:textId="5D24A334" w:rsidR="001F7419" w:rsidRPr="001F7419" w:rsidRDefault="001F7419" w:rsidP="001F7419">
            <w:pPr>
              <w:jc w:val="right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Sit-Sleep</w:t>
            </w:r>
            <w:r w:rsidR="00566F1B" w:rsidRPr="00566F1B">
              <w:rPr>
                <w:rFonts w:ascii="Calibri" w:eastAsia="Times New Roman" w:hAnsi="Calibri" w:cs="Calibri"/>
                <w:color w:val="000000"/>
                <w:sz w:val="22"/>
                <w:szCs w:val="22"/>
                <w:vertAlign w:val="superscript"/>
              </w:rPr>
              <w:t>2</w:t>
            </w:r>
          </w:p>
        </w:tc>
        <w:tc>
          <w:tcPr>
            <w:tcW w:w="119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451B1BDB" w14:textId="008B073A" w:rsidR="001F7419" w:rsidRDefault="00CF2790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&lt;0.01</w:t>
            </w:r>
          </w:p>
        </w:tc>
        <w:tc>
          <w:tcPr>
            <w:tcW w:w="124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3C087694" w14:textId="11D10309" w:rsidR="001F7419" w:rsidRDefault="00CF2790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-0.15</w:t>
            </w:r>
          </w:p>
        </w:tc>
        <w:tc>
          <w:tcPr>
            <w:tcW w:w="119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2BB9D353" w14:textId="14D6FD18" w:rsidR="001F7419" w:rsidRDefault="00CF2790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-0.09</w:t>
            </w:r>
          </w:p>
        </w:tc>
        <w:tc>
          <w:tcPr>
            <w:tcW w:w="119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12ECDC8A" w14:textId="4DEB89C7" w:rsidR="001F7419" w:rsidRDefault="00CF2790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-0.17</w:t>
            </w:r>
          </w:p>
        </w:tc>
      </w:tr>
      <w:tr w:rsidR="001F7419" w:rsidRPr="001F7419" w14:paraId="4422DB1B" w14:textId="77777777" w:rsidTr="0097210C">
        <w:trPr>
          <w:trHeight w:val="200"/>
        </w:trPr>
        <w:tc>
          <w:tcPr>
            <w:tcW w:w="164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</w:tcPr>
          <w:p w14:paraId="6B14FC4B" w14:textId="4D57C3E4" w:rsidR="001F7419" w:rsidRDefault="001F7419" w:rsidP="001F7419">
            <w:pPr>
              <w:jc w:val="right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Stand-Sleep</w:t>
            </w:r>
            <w:r w:rsidR="00566F1B" w:rsidRPr="00566F1B">
              <w:rPr>
                <w:rFonts w:ascii="Calibri" w:eastAsia="Times New Roman" w:hAnsi="Calibri" w:cs="Calibri"/>
                <w:color w:val="000000"/>
                <w:sz w:val="22"/>
                <w:szCs w:val="22"/>
                <w:vertAlign w:val="superscript"/>
              </w:rPr>
              <w:t>2</w:t>
            </w:r>
          </w:p>
        </w:tc>
        <w:tc>
          <w:tcPr>
            <w:tcW w:w="119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1F1FBD16" w14:textId="081CBE00" w:rsidR="001F7419" w:rsidRDefault="00CF2790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-0.11</w:t>
            </w:r>
          </w:p>
        </w:tc>
        <w:tc>
          <w:tcPr>
            <w:tcW w:w="124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1FA5C7F1" w14:textId="5641B6D9" w:rsidR="001F7419" w:rsidRDefault="00CF2790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0.01</w:t>
            </w:r>
          </w:p>
        </w:tc>
        <w:tc>
          <w:tcPr>
            <w:tcW w:w="119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35F41EF3" w14:textId="04B84515" w:rsidR="001F7419" w:rsidRDefault="00CF2790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0.02</w:t>
            </w:r>
          </w:p>
        </w:tc>
        <w:tc>
          <w:tcPr>
            <w:tcW w:w="119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7154252B" w14:textId="1816F810" w:rsidR="001F7419" w:rsidRDefault="00CF2790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-0.05</w:t>
            </w:r>
          </w:p>
        </w:tc>
      </w:tr>
      <w:tr w:rsidR="001F7419" w:rsidRPr="001F7419" w14:paraId="2CBE9D2B" w14:textId="77777777" w:rsidTr="0097210C">
        <w:trPr>
          <w:trHeight w:val="200"/>
        </w:trPr>
        <w:tc>
          <w:tcPr>
            <w:tcW w:w="164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</w:tcPr>
          <w:p w14:paraId="21CC4EF2" w14:textId="765B74C8" w:rsidR="001F7419" w:rsidRDefault="001F7419" w:rsidP="001F7419">
            <w:pPr>
              <w:jc w:val="right"/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eastAsia="Times New Roman" w:hAnsi="Calibri" w:cs="Calibri"/>
                <w:color w:val="000000"/>
                <w:sz w:val="22"/>
                <w:szCs w:val="22"/>
              </w:rPr>
              <w:t>Step-Sleep</w:t>
            </w:r>
            <w:r w:rsidR="0097210C" w:rsidRPr="00566F1B">
              <w:rPr>
                <w:rFonts w:ascii="Calibri" w:eastAsia="Times New Roman" w:hAnsi="Calibri" w:cs="Calibri"/>
                <w:color w:val="000000"/>
                <w:sz w:val="22"/>
                <w:szCs w:val="22"/>
                <w:vertAlign w:val="superscript"/>
              </w:rPr>
              <w:t>2</w:t>
            </w:r>
          </w:p>
        </w:tc>
        <w:tc>
          <w:tcPr>
            <w:tcW w:w="119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35FD52A3" w14:textId="473988FE" w:rsidR="001F7419" w:rsidRDefault="00CF2790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-0.07</w:t>
            </w:r>
          </w:p>
        </w:tc>
        <w:tc>
          <w:tcPr>
            <w:tcW w:w="124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5257FDF2" w14:textId="2C13AF20" w:rsidR="001F7419" w:rsidRDefault="00CF2790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0.05</w:t>
            </w:r>
          </w:p>
        </w:tc>
        <w:tc>
          <w:tcPr>
            <w:tcW w:w="119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14B618BD" w14:textId="6EDDAD14" w:rsidR="001F7419" w:rsidRDefault="00CF2790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&lt;0.01</w:t>
            </w:r>
          </w:p>
        </w:tc>
        <w:tc>
          <w:tcPr>
            <w:tcW w:w="119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28DFCCC0" w14:textId="138A7FA5" w:rsidR="001F7419" w:rsidRDefault="00CF2790" w:rsidP="001F7419">
            <w:pPr>
              <w:jc w:val="center"/>
              <w:rPr>
                <w:rFonts w:ascii="Calibri" w:hAnsi="Calibri" w:cs="Calibri"/>
                <w:color w:val="000000"/>
                <w:sz w:val="22"/>
                <w:szCs w:val="22"/>
              </w:rPr>
            </w:pPr>
            <w:r>
              <w:rPr>
                <w:rFonts w:ascii="Calibri" w:hAnsi="Calibri" w:cs="Calibri"/>
                <w:color w:val="000000"/>
                <w:sz w:val="22"/>
                <w:szCs w:val="22"/>
              </w:rPr>
              <w:t>-0.06</w:t>
            </w:r>
          </w:p>
        </w:tc>
      </w:tr>
    </w:tbl>
    <w:p w14:paraId="53F49B96" w14:textId="16DF7979" w:rsidR="0097210C" w:rsidRDefault="0097210C" w:rsidP="0097210C">
      <w:pPr>
        <w:rPr>
          <w:rFonts w:ascii="Times New Roman" w:eastAsiaTheme="minorEastAsia" w:hAnsi="Times New Roman" w:cs="Times New Roman"/>
          <w:sz w:val="22"/>
          <w:szCs w:val="22"/>
        </w:rPr>
      </w:pPr>
      <w:r>
        <w:rPr>
          <w:rFonts w:ascii="Times New Roman" w:eastAsiaTheme="minorEastAsia" w:hAnsi="Times New Roman" w:cs="Times New Roman"/>
          <w:sz w:val="22"/>
          <w:szCs w:val="22"/>
          <w:vertAlign w:val="superscript"/>
        </w:rPr>
        <w:t>1</w:t>
      </w:r>
      <w:r>
        <w:rPr>
          <w:rFonts w:ascii="Times New Roman" w:eastAsiaTheme="minorEastAsia" w:hAnsi="Times New Roman" w:cs="Times New Roman"/>
          <w:sz w:val="22"/>
          <w:szCs w:val="22"/>
        </w:rPr>
        <w:t xml:space="preserve"> Estimated probability of each profile </w:t>
      </w:r>
    </w:p>
    <w:p w14:paraId="4C4533E8" w14:textId="5B0D2142" w:rsidR="00B40165" w:rsidRPr="00C12B58" w:rsidRDefault="0097210C" w:rsidP="0097210C">
      <w:pPr>
        <w:rPr>
          <w:rFonts w:ascii="Times New Roman" w:eastAsiaTheme="minorEastAsia" w:hAnsi="Times New Roman" w:cs="Times New Roman"/>
          <w:sz w:val="22"/>
          <w:szCs w:val="22"/>
        </w:rPr>
      </w:pPr>
      <w:r>
        <w:rPr>
          <w:rFonts w:ascii="Times New Roman" w:eastAsiaTheme="minorEastAsia" w:hAnsi="Times New Roman" w:cs="Times New Roman"/>
          <w:sz w:val="22"/>
          <w:szCs w:val="22"/>
          <w:vertAlign w:val="superscript"/>
        </w:rPr>
        <w:t>2</w:t>
      </w:r>
      <w:r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r w:rsidR="00CF2790">
        <w:rPr>
          <w:rFonts w:ascii="Times New Roman" w:eastAsiaTheme="minorEastAsia" w:hAnsi="Times New Roman" w:cs="Times New Roman"/>
          <w:sz w:val="22"/>
          <w:szCs w:val="22"/>
        </w:rPr>
        <w:t>Sleep was not included in the</w:t>
      </w:r>
      <w:r w:rsidR="004234A0"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r w:rsidR="00CF2790">
        <w:rPr>
          <w:rFonts w:ascii="Times New Roman" w:eastAsiaTheme="minorEastAsia" w:hAnsi="Times New Roman" w:cs="Times New Roman"/>
          <w:sz w:val="22"/>
          <w:szCs w:val="22"/>
        </w:rPr>
        <w:t xml:space="preserve">LPA </w:t>
      </w:r>
      <w:r w:rsidR="004234A0">
        <w:rPr>
          <w:rFonts w:ascii="Times New Roman" w:eastAsiaTheme="minorEastAsia" w:hAnsi="Times New Roman" w:cs="Times New Roman"/>
          <w:sz w:val="22"/>
          <w:szCs w:val="22"/>
        </w:rPr>
        <w:t>analyses</w:t>
      </w:r>
      <w:r w:rsidR="00CF2790">
        <w:rPr>
          <w:rFonts w:ascii="Times New Roman" w:eastAsiaTheme="minorEastAsia" w:hAnsi="Times New Roman" w:cs="Times New Roman"/>
          <w:sz w:val="22"/>
          <w:szCs w:val="22"/>
        </w:rPr>
        <w:t xml:space="preserve">. However, because the proportions of four activities sum to 1, the SD of sleep and its correlation with other activities can be derived. For example, the variance of sleep equals var(1-sit-stand-step) = </w:t>
      </w:r>
      <w:proofErr w:type="gramStart"/>
      <w:r w:rsidR="00CF2790">
        <w:rPr>
          <w:rFonts w:ascii="Times New Roman" w:eastAsiaTheme="minorEastAsia" w:hAnsi="Times New Roman" w:cs="Times New Roman"/>
          <w:sz w:val="22"/>
          <w:szCs w:val="22"/>
        </w:rPr>
        <w:t>var(</w:t>
      </w:r>
      <w:proofErr w:type="gramEnd"/>
      <w:r w:rsidR="00CF2790">
        <w:rPr>
          <w:rFonts w:ascii="Times New Roman" w:eastAsiaTheme="minorEastAsia" w:hAnsi="Times New Roman" w:cs="Times New Roman"/>
          <w:sz w:val="22"/>
          <w:szCs w:val="22"/>
        </w:rPr>
        <w:t>sit + stand + step) = var(sit) + var(stand) + var(step) + 2cov(sit, stand) + 2</w:t>
      </w:r>
      <w:r w:rsidR="00B4266C"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proofErr w:type="spellStart"/>
      <w:r w:rsidR="00CF2790">
        <w:rPr>
          <w:rFonts w:ascii="Times New Roman" w:eastAsiaTheme="minorEastAsia" w:hAnsi="Times New Roman" w:cs="Times New Roman"/>
          <w:sz w:val="22"/>
          <w:szCs w:val="22"/>
        </w:rPr>
        <w:t>cov</w:t>
      </w:r>
      <w:proofErr w:type="spellEnd"/>
      <w:r w:rsidR="00CF2790">
        <w:rPr>
          <w:rFonts w:ascii="Times New Roman" w:eastAsiaTheme="minorEastAsia" w:hAnsi="Times New Roman" w:cs="Times New Roman"/>
          <w:sz w:val="22"/>
          <w:szCs w:val="22"/>
        </w:rPr>
        <w:t>(sit, step) + 2</w:t>
      </w:r>
      <w:r w:rsidR="00B4266C"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proofErr w:type="spellStart"/>
      <w:r w:rsidR="00CF2790">
        <w:rPr>
          <w:rFonts w:ascii="Times New Roman" w:eastAsiaTheme="minorEastAsia" w:hAnsi="Times New Roman" w:cs="Times New Roman"/>
          <w:sz w:val="22"/>
          <w:szCs w:val="22"/>
        </w:rPr>
        <w:t>cov</w:t>
      </w:r>
      <w:proofErr w:type="spellEnd"/>
      <w:r w:rsidR="00CF2790">
        <w:rPr>
          <w:rFonts w:ascii="Times New Roman" w:eastAsiaTheme="minorEastAsia" w:hAnsi="Times New Roman" w:cs="Times New Roman"/>
          <w:sz w:val="22"/>
          <w:szCs w:val="22"/>
        </w:rPr>
        <w:t>(stand, step).</w:t>
      </w:r>
      <w:r w:rsidR="00B40165">
        <w:rPr>
          <w:rFonts w:ascii="Times New Roman" w:eastAsiaTheme="minorEastAsia" w:hAnsi="Times New Roman" w:cs="Times New Roman"/>
          <w:sz w:val="22"/>
          <w:szCs w:val="22"/>
        </w:rPr>
        <w:br/>
      </w:r>
    </w:p>
    <w:p w14:paraId="79A17C76" w14:textId="3E78D038" w:rsidR="001F7419" w:rsidRDefault="001F7419">
      <w:pPr>
        <w:spacing w:after="160" w:line="259" w:lineRule="auto"/>
        <w:rPr>
          <w:rFonts w:ascii="Times New Roman" w:eastAsiaTheme="minorEastAsia" w:hAnsi="Times New Roman" w:cs="Times New Roman"/>
          <w:sz w:val="22"/>
          <w:szCs w:val="22"/>
        </w:rPr>
      </w:pPr>
    </w:p>
    <w:p w14:paraId="1ECD3EA0" w14:textId="3BD8CC16" w:rsidR="0010137C" w:rsidRDefault="001F7419" w:rsidP="00C12B58">
      <w:pPr>
        <w:spacing w:after="160" w:line="259" w:lineRule="auto"/>
        <w:rPr>
          <w:rFonts w:ascii="Times New Roman" w:eastAsiaTheme="minorEastAsia" w:hAnsi="Times New Roman" w:cs="Times New Roman"/>
          <w:sz w:val="22"/>
          <w:szCs w:val="22"/>
        </w:rPr>
      </w:pPr>
      <w:r>
        <w:rPr>
          <w:rFonts w:ascii="Times New Roman" w:eastAsiaTheme="minorEastAsia" w:hAnsi="Times New Roman" w:cs="Times New Roman"/>
          <w:sz w:val="22"/>
          <w:szCs w:val="22"/>
        </w:rPr>
        <w:br w:type="page"/>
      </w:r>
    </w:p>
    <w:p w14:paraId="61722838" w14:textId="70EFBCB1" w:rsidR="0010137C" w:rsidRPr="00664E50" w:rsidRDefault="0010137C" w:rsidP="0010137C">
      <w:pPr>
        <w:rPr>
          <w:rFonts w:ascii="Times New Roman" w:eastAsiaTheme="minorEastAsia" w:hAnsi="Times New Roman" w:cs="Times New Roman"/>
          <w:b/>
          <w:bCs/>
          <w:sz w:val="22"/>
          <w:szCs w:val="22"/>
          <w:vertAlign w:val="superscript"/>
        </w:rPr>
      </w:pPr>
      <w:r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lastRenderedPageBreak/>
        <w:t>Table S</w:t>
      </w:r>
      <w:r w:rsidR="00BF1A50">
        <w:rPr>
          <w:rFonts w:ascii="Times New Roman" w:eastAsiaTheme="minorEastAsia" w:hAnsi="Times New Roman" w:cs="Times New Roman"/>
          <w:b/>
          <w:bCs/>
          <w:sz w:val="22"/>
          <w:szCs w:val="22"/>
        </w:rPr>
        <w:t>5</w:t>
      </w:r>
      <w:r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>.</w:t>
      </w:r>
      <w:r>
        <w:rPr>
          <w:rFonts w:ascii="Times New Roman" w:eastAsiaTheme="minorEastAsia" w:hAnsi="Times New Roman" w:cs="Times New Roman"/>
          <w:b/>
          <w:bCs/>
          <w:sz w:val="22"/>
          <w:szCs w:val="22"/>
        </w:rPr>
        <w:t xml:space="preserve"> </w:t>
      </w:r>
      <w:r w:rsidR="001B36F3">
        <w:rPr>
          <w:rFonts w:ascii="Times New Roman" w:eastAsiaTheme="minorEastAsia" w:hAnsi="Times New Roman" w:cs="Times New Roman"/>
          <w:b/>
          <w:bCs/>
          <w:sz w:val="22"/>
          <w:szCs w:val="22"/>
        </w:rPr>
        <w:t>Expected m</w:t>
      </w:r>
      <w:r w:rsidR="00753C2D">
        <w:rPr>
          <w:rFonts w:ascii="Times New Roman" w:eastAsiaTheme="minorEastAsia" w:hAnsi="Times New Roman" w:cs="Times New Roman"/>
          <w:b/>
          <w:bCs/>
          <w:sz w:val="22"/>
          <w:szCs w:val="22"/>
        </w:rPr>
        <w:t>isclassification</w:t>
      </w:r>
      <w:r>
        <w:rPr>
          <w:rFonts w:ascii="Times New Roman" w:eastAsiaTheme="minorEastAsia" w:hAnsi="Times New Roman" w:cs="Times New Roman"/>
          <w:b/>
          <w:bCs/>
          <w:sz w:val="22"/>
          <w:szCs w:val="22"/>
        </w:rPr>
        <w:t xml:space="preserve"> errors for modal assignment based on the final 4-class LPA model presented in the main text</w:t>
      </w:r>
      <w:r w:rsidR="00753C2D">
        <w:rPr>
          <w:rFonts w:ascii="Times New Roman" w:eastAsiaTheme="minorEastAsia" w:hAnsi="Times New Roman" w:cs="Times New Roman"/>
          <w:b/>
          <w:bCs/>
          <w:sz w:val="22"/>
          <w:szCs w:val="22"/>
        </w:rPr>
        <w:t xml:space="preserve"> (N = 1034)</w:t>
      </w:r>
      <w:r>
        <w:rPr>
          <w:rFonts w:ascii="Times New Roman" w:eastAsiaTheme="minorEastAsia" w:hAnsi="Times New Roman" w:cs="Times New Roman"/>
          <w:b/>
          <w:bCs/>
          <w:sz w:val="22"/>
          <w:szCs w:val="22"/>
        </w:rPr>
        <w:t>.</w:t>
      </w:r>
      <w:r w:rsidR="00664E50">
        <w:rPr>
          <w:rFonts w:ascii="Times New Roman" w:eastAsiaTheme="minorEastAsia" w:hAnsi="Times New Roman" w:cs="Times New Roman"/>
          <w:b/>
          <w:bCs/>
          <w:sz w:val="22"/>
          <w:szCs w:val="22"/>
          <w:vertAlign w:val="superscript"/>
        </w:rPr>
        <w:t>1</w:t>
      </w:r>
    </w:p>
    <w:tbl>
      <w:tblPr>
        <w:tblW w:w="7693" w:type="dxa"/>
        <w:tblLook w:val="04A0" w:firstRow="1" w:lastRow="0" w:firstColumn="1" w:lastColumn="0" w:noHBand="0" w:noVBand="1"/>
      </w:tblPr>
      <w:tblGrid>
        <w:gridCol w:w="1058"/>
        <w:gridCol w:w="1058"/>
        <w:gridCol w:w="1763"/>
        <w:gridCol w:w="1873"/>
        <w:gridCol w:w="1941"/>
      </w:tblGrid>
      <w:tr w:rsidR="0010137C" w:rsidRPr="0010137C" w14:paraId="17C082B6" w14:textId="77777777" w:rsidTr="00C12B58">
        <w:trPr>
          <w:trHeight w:val="225"/>
        </w:trPr>
        <w:tc>
          <w:tcPr>
            <w:tcW w:w="105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40D76A8F" w14:textId="77777777" w:rsidR="0010137C" w:rsidRPr="00C12B58" w:rsidRDefault="0010137C" w:rsidP="0010137C">
            <w:pPr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 </w:t>
            </w:r>
          </w:p>
        </w:tc>
        <w:tc>
          <w:tcPr>
            <w:tcW w:w="6635" w:type="dxa"/>
            <w:gridSpan w:val="4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231FD87A" w14:textId="1AC77567" w:rsidR="0010137C" w:rsidRPr="00C12B58" w:rsidRDefault="00755378" w:rsidP="0010137C">
            <w:pPr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  <w:t>P</w:t>
            </w:r>
            <w:r w:rsidR="0010137C" w:rsidRPr="00C12B58"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  <w:t>rofile</w:t>
            </w:r>
            <w:r w:rsidR="006450AA"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  <w:t xml:space="preserve"> </w:t>
            </w:r>
            <w:r w:rsidR="00664E50"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  <w:t>according to</w:t>
            </w:r>
            <w:r w:rsidR="006450AA"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  <w:t xml:space="preserve"> modal assignment</w:t>
            </w:r>
          </w:p>
        </w:tc>
      </w:tr>
      <w:tr w:rsidR="006450AA" w:rsidRPr="0010137C" w14:paraId="41D175E8" w14:textId="77777777" w:rsidTr="0010137C">
        <w:trPr>
          <w:trHeight w:val="225"/>
        </w:trPr>
        <w:tc>
          <w:tcPr>
            <w:tcW w:w="1058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4F63310B" w14:textId="70A28A57" w:rsidR="0010137C" w:rsidRPr="00C12B58" w:rsidRDefault="006450AA" w:rsidP="0010137C">
            <w:pPr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</w:pPr>
            <w:r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  <w:t xml:space="preserve">Latent </w:t>
            </w:r>
            <w:r w:rsidR="0010137C" w:rsidRPr="00C12B58"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  <w:t>profile</w:t>
            </w:r>
            <w:r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  <w:t xml:space="preserve"> </w:t>
            </w:r>
          </w:p>
        </w:tc>
        <w:tc>
          <w:tcPr>
            <w:tcW w:w="105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2B5D644A" w14:textId="214C3886" w:rsidR="0010137C" w:rsidRPr="00C12B58" w:rsidRDefault="0010137C" w:rsidP="0010137C">
            <w:pPr>
              <w:jc w:val="right"/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  <w:t>1</w:t>
            </w:r>
          </w:p>
        </w:tc>
        <w:tc>
          <w:tcPr>
            <w:tcW w:w="1763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38DD36F0" w14:textId="06B8C640" w:rsidR="0010137C" w:rsidRPr="00C12B58" w:rsidRDefault="0010137C" w:rsidP="0010137C">
            <w:pPr>
              <w:jc w:val="right"/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  <w:t>2</w:t>
            </w:r>
          </w:p>
        </w:tc>
        <w:tc>
          <w:tcPr>
            <w:tcW w:w="1873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199156AD" w14:textId="7C977BF7" w:rsidR="0010137C" w:rsidRPr="00C12B58" w:rsidRDefault="0010137C" w:rsidP="0010137C">
            <w:pPr>
              <w:jc w:val="right"/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  <w:t>3</w:t>
            </w:r>
          </w:p>
        </w:tc>
        <w:tc>
          <w:tcPr>
            <w:tcW w:w="193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77B6FB3E" w14:textId="4D9919B4" w:rsidR="0010137C" w:rsidRPr="00C12B58" w:rsidRDefault="0010137C" w:rsidP="0010137C">
            <w:pPr>
              <w:jc w:val="right"/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  <w:t>4</w:t>
            </w:r>
          </w:p>
        </w:tc>
      </w:tr>
      <w:tr w:rsidR="006450AA" w:rsidRPr="0010137C" w14:paraId="3CAEC388" w14:textId="77777777" w:rsidTr="0010137C">
        <w:trPr>
          <w:trHeight w:val="225"/>
        </w:trPr>
        <w:tc>
          <w:tcPr>
            <w:tcW w:w="1058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1BA50CD7" w14:textId="77777777" w:rsidR="0010137C" w:rsidRPr="00C12B58" w:rsidRDefault="0010137C" w:rsidP="0010137C">
            <w:pPr>
              <w:jc w:val="right"/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  <w:t>1</w:t>
            </w:r>
          </w:p>
        </w:tc>
        <w:tc>
          <w:tcPr>
            <w:tcW w:w="105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25EA597E" w14:textId="338D2A5E" w:rsidR="0010137C" w:rsidRPr="00C12B58" w:rsidRDefault="0010137C" w:rsidP="00C12B58">
            <w:pPr>
              <w:jc w:val="center"/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0.79</w:t>
            </w:r>
            <w:r w:rsidR="00ED1675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7</w:t>
            </w:r>
          </w:p>
        </w:tc>
        <w:tc>
          <w:tcPr>
            <w:tcW w:w="1763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2A77F1E5" w14:textId="499F1E95" w:rsidR="0010137C" w:rsidRPr="00C12B58" w:rsidRDefault="0010137C" w:rsidP="00C12B58">
            <w:pPr>
              <w:jc w:val="center"/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0.10</w:t>
            </w:r>
            <w:r w:rsidR="00ED1675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3</w:t>
            </w:r>
          </w:p>
        </w:tc>
        <w:tc>
          <w:tcPr>
            <w:tcW w:w="1873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56879DBB" w14:textId="78650A13" w:rsidR="0010137C" w:rsidRPr="00C12B58" w:rsidRDefault="0010137C" w:rsidP="00C12B58">
            <w:pPr>
              <w:jc w:val="center"/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0.08</w:t>
            </w:r>
            <w:r w:rsidR="00ED1675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9</w:t>
            </w:r>
          </w:p>
        </w:tc>
        <w:tc>
          <w:tcPr>
            <w:tcW w:w="193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2BBAE9F9" w14:textId="77777777" w:rsidR="0010137C" w:rsidRPr="00C12B58" w:rsidRDefault="0010137C" w:rsidP="00C12B58">
            <w:pPr>
              <w:jc w:val="center"/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0.012</w:t>
            </w:r>
          </w:p>
        </w:tc>
      </w:tr>
      <w:tr w:rsidR="006450AA" w:rsidRPr="0010137C" w14:paraId="681AEE28" w14:textId="77777777" w:rsidTr="0010137C">
        <w:trPr>
          <w:trHeight w:val="225"/>
        </w:trPr>
        <w:tc>
          <w:tcPr>
            <w:tcW w:w="1058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17901C97" w14:textId="77777777" w:rsidR="0010137C" w:rsidRPr="00C12B58" w:rsidRDefault="0010137C" w:rsidP="0010137C">
            <w:pPr>
              <w:jc w:val="right"/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  <w:t>2</w:t>
            </w:r>
          </w:p>
        </w:tc>
        <w:tc>
          <w:tcPr>
            <w:tcW w:w="105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0EA57AB7" w14:textId="574073D6" w:rsidR="0010137C" w:rsidRPr="00C12B58" w:rsidRDefault="0010137C" w:rsidP="00C12B58">
            <w:pPr>
              <w:jc w:val="center"/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0.21</w:t>
            </w:r>
            <w:r w:rsidR="00ED1675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5</w:t>
            </w:r>
          </w:p>
        </w:tc>
        <w:tc>
          <w:tcPr>
            <w:tcW w:w="1763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7D61783F" w14:textId="5EA8B92C" w:rsidR="0010137C" w:rsidRPr="00C12B58" w:rsidRDefault="0010137C" w:rsidP="00C12B58">
            <w:pPr>
              <w:jc w:val="center"/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0.66</w:t>
            </w:r>
            <w:r w:rsidR="00ED1675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9</w:t>
            </w:r>
          </w:p>
        </w:tc>
        <w:tc>
          <w:tcPr>
            <w:tcW w:w="1873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1F4F0AD1" w14:textId="09D4C46C" w:rsidR="0010137C" w:rsidRPr="00C12B58" w:rsidRDefault="0010137C" w:rsidP="00C12B58">
            <w:pPr>
              <w:jc w:val="center"/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0.01</w:t>
            </w:r>
            <w:r w:rsidR="00ED1675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7</w:t>
            </w:r>
          </w:p>
        </w:tc>
        <w:tc>
          <w:tcPr>
            <w:tcW w:w="193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365EA634" w14:textId="42802B3E" w:rsidR="0010137C" w:rsidRPr="00C12B58" w:rsidRDefault="0010137C" w:rsidP="00C12B58">
            <w:pPr>
              <w:jc w:val="center"/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0.0</w:t>
            </w:r>
            <w:r w:rsidR="00ED1675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10</w:t>
            </w:r>
          </w:p>
        </w:tc>
      </w:tr>
      <w:tr w:rsidR="006450AA" w:rsidRPr="0010137C" w14:paraId="752B2CD8" w14:textId="77777777" w:rsidTr="0010137C">
        <w:trPr>
          <w:trHeight w:val="225"/>
        </w:trPr>
        <w:tc>
          <w:tcPr>
            <w:tcW w:w="1058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6C2F697E" w14:textId="77777777" w:rsidR="0010137C" w:rsidRPr="00C12B58" w:rsidRDefault="0010137C" w:rsidP="0010137C">
            <w:pPr>
              <w:jc w:val="right"/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  <w:t>3</w:t>
            </w:r>
          </w:p>
        </w:tc>
        <w:tc>
          <w:tcPr>
            <w:tcW w:w="105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71EEF55D" w14:textId="4A07B25A" w:rsidR="0010137C" w:rsidRPr="00C12B58" w:rsidRDefault="0010137C" w:rsidP="00C12B58">
            <w:pPr>
              <w:jc w:val="center"/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0.21</w:t>
            </w:r>
            <w:r w:rsidR="00ED1675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6</w:t>
            </w:r>
          </w:p>
        </w:tc>
        <w:tc>
          <w:tcPr>
            <w:tcW w:w="1763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7747F4E1" w14:textId="245215D1" w:rsidR="0010137C" w:rsidRPr="00C12B58" w:rsidRDefault="0010137C" w:rsidP="00C12B58">
            <w:pPr>
              <w:jc w:val="center"/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0.036</w:t>
            </w:r>
          </w:p>
        </w:tc>
        <w:tc>
          <w:tcPr>
            <w:tcW w:w="1873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1E8A64EF" w14:textId="7C1BB4B6" w:rsidR="0010137C" w:rsidRPr="00C12B58" w:rsidRDefault="0010137C" w:rsidP="00C12B58">
            <w:pPr>
              <w:jc w:val="center"/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0.74</w:t>
            </w:r>
            <w:r w:rsidR="00ED1675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7</w:t>
            </w:r>
          </w:p>
        </w:tc>
        <w:tc>
          <w:tcPr>
            <w:tcW w:w="193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3E4EEEC7" w14:textId="77777777" w:rsidR="0010137C" w:rsidRPr="00C12B58" w:rsidRDefault="0010137C" w:rsidP="00C12B58">
            <w:pPr>
              <w:jc w:val="center"/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0.001</w:t>
            </w:r>
          </w:p>
        </w:tc>
      </w:tr>
      <w:tr w:rsidR="006450AA" w:rsidRPr="0010137C" w14:paraId="43A72B06" w14:textId="77777777" w:rsidTr="0010137C">
        <w:trPr>
          <w:trHeight w:val="225"/>
        </w:trPr>
        <w:tc>
          <w:tcPr>
            <w:tcW w:w="1058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14645188" w14:textId="77777777" w:rsidR="0010137C" w:rsidRPr="00C12B58" w:rsidRDefault="0010137C" w:rsidP="0010137C">
            <w:pPr>
              <w:jc w:val="right"/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b/>
                <w:bCs/>
                <w:color w:val="000000"/>
                <w:sz w:val="22"/>
                <w:szCs w:val="22"/>
              </w:rPr>
              <w:t>4</w:t>
            </w:r>
          </w:p>
        </w:tc>
        <w:tc>
          <w:tcPr>
            <w:tcW w:w="105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67989A02" w14:textId="77777777" w:rsidR="0010137C" w:rsidRPr="00C12B58" w:rsidRDefault="0010137C" w:rsidP="00C12B58">
            <w:pPr>
              <w:jc w:val="center"/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0.142</w:t>
            </w:r>
          </w:p>
        </w:tc>
        <w:tc>
          <w:tcPr>
            <w:tcW w:w="1763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64592321" w14:textId="4DF09663" w:rsidR="0010137C" w:rsidRPr="00C12B58" w:rsidRDefault="0010137C" w:rsidP="00C12B58">
            <w:pPr>
              <w:jc w:val="center"/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0.23</w:t>
            </w:r>
            <w:r w:rsidR="00ED1675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3</w:t>
            </w:r>
          </w:p>
        </w:tc>
        <w:tc>
          <w:tcPr>
            <w:tcW w:w="1873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4AA5921D" w14:textId="21C63FF0" w:rsidR="0010137C" w:rsidRPr="00C12B58" w:rsidRDefault="0010137C" w:rsidP="00C12B58">
            <w:pPr>
              <w:jc w:val="center"/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0.007</w:t>
            </w:r>
          </w:p>
        </w:tc>
        <w:tc>
          <w:tcPr>
            <w:tcW w:w="193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4CE3364E" w14:textId="4D8FAA36" w:rsidR="0010137C" w:rsidRPr="00C12B58" w:rsidRDefault="0010137C" w:rsidP="00C12B58">
            <w:pPr>
              <w:jc w:val="center"/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</w:pPr>
            <w:r w:rsidRPr="00C12B58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0.61</w:t>
            </w:r>
            <w:r w:rsidR="00ED1675">
              <w:rPr>
                <w:rFonts w:ascii="Times New Roman" w:eastAsia="Times New Roman" w:hAnsi="Times New Roman" w:cs="Times New Roman"/>
                <w:color w:val="000000"/>
                <w:sz w:val="22"/>
                <w:szCs w:val="22"/>
              </w:rPr>
              <w:t>8</w:t>
            </w:r>
          </w:p>
        </w:tc>
      </w:tr>
    </w:tbl>
    <w:p w14:paraId="25AB5AA8" w14:textId="43E2368F" w:rsidR="0010137C" w:rsidRDefault="00664E50" w:rsidP="0010137C">
      <w:pPr>
        <w:rPr>
          <w:rFonts w:ascii="Times New Roman" w:eastAsiaTheme="minorEastAsia" w:hAnsi="Times New Roman" w:cs="Times New Roman"/>
          <w:sz w:val="22"/>
          <w:szCs w:val="22"/>
        </w:rPr>
      </w:pPr>
      <w:r w:rsidRPr="00664E50">
        <w:rPr>
          <w:rFonts w:ascii="Times New Roman" w:eastAsiaTheme="minorEastAsia" w:hAnsi="Times New Roman" w:cs="Times New Roman"/>
          <w:sz w:val="22"/>
          <w:szCs w:val="22"/>
          <w:vertAlign w:val="superscript"/>
        </w:rPr>
        <w:t>1</w:t>
      </w:r>
      <w:r>
        <w:rPr>
          <w:rFonts w:ascii="Times New Roman" w:eastAsiaTheme="minorEastAsia" w:hAnsi="Times New Roman" w:cs="Times New Roman"/>
          <w:sz w:val="22"/>
          <w:szCs w:val="22"/>
        </w:rPr>
        <w:t xml:space="preserve"> </w:t>
      </w:r>
      <w:r w:rsidR="0010137C">
        <w:rPr>
          <w:rFonts w:ascii="Times New Roman" w:eastAsiaTheme="minorEastAsia" w:hAnsi="Times New Roman" w:cs="Times New Roman"/>
          <w:sz w:val="22"/>
          <w:szCs w:val="22"/>
        </w:rPr>
        <w:t xml:space="preserve">Each entry is the estimated probability that an observation belonging to a </w:t>
      </w:r>
      <w:r w:rsidR="00C43746">
        <w:rPr>
          <w:rFonts w:ascii="Times New Roman" w:eastAsiaTheme="minorEastAsia" w:hAnsi="Times New Roman" w:cs="Times New Roman"/>
          <w:sz w:val="22"/>
          <w:szCs w:val="22"/>
        </w:rPr>
        <w:t>latent</w:t>
      </w:r>
      <w:r w:rsidR="0010137C">
        <w:rPr>
          <w:rFonts w:ascii="Times New Roman" w:eastAsiaTheme="minorEastAsia" w:hAnsi="Times New Roman" w:cs="Times New Roman"/>
          <w:sz w:val="22"/>
          <w:szCs w:val="22"/>
        </w:rPr>
        <w:t xml:space="preserve"> profile (indicated by row </w:t>
      </w:r>
      <w:r w:rsidR="00CC3E0F">
        <w:rPr>
          <w:rFonts w:ascii="Times New Roman" w:eastAsiaTheme="minorEastAsia" w:hAnsi="Times New Roman" w:cs="Times New Roman"/>
          <w:sz w:val="22"/>
          <w:szCs w:val="22"/>
        </w:rPr>
        <w:t>number</w:t>
      </w:r>
      <w:r w:rsidR="0010137C">
        <w:rPr>
          <w:rFonts w:ascii="Times New Roman" w:eastAsiaTheme="minorEastAsia" w:hAnsi="Times New Roman" w:cs="Times New Roman"/>
          <w:sz w:val="22"/>
          <w:szCs w:val="22"/>
        </w:rPr>
        <w:t>) is assigned to each profile (indicated by column number).</w:t>
      </w:r>
    </w:p>
    <w:p w14:paraId="557CAB33" w14:textId="2552DC76" w:rsidR="00D06B9B" w:rsidRDefault="00D06B9B" w:rsidP="0010137C">
      <w:pPr>
        <w:rPr>
          <w:rFonts w:ascii="Times New Roman" w:eastAsiaTheme="minorEastAsia" w:hAnsi="Times New Roman" w:cs="Times New Roman"/>
          <w:sz w:val="22"/>
          <w:szCs w:val="22"/>
        </w:rPr>
      </w:pPr>
    </w:p>
    <w:p w14:paraId="19150BCD" w14:textId="1E8CF059" w:rsidR="00AF557A" w:rsidRPr="004B2C0C" w:rsidRDefault="00AF557A">
      <w:pPr>
        <w:rPr>
          <w:sz w:val="22"/>
          <w:szCs w:val="22"/>
        </w:rPr>
      </w:pPr>
    </w:p>
    <w:p w14:paraId="15AC7576" w14:textId="57726840" w:rsidR="00AF557A" w:rsidRDefault="00AF557A">
      <w:pPr>
        <w:spacing w:after="160" w:line="259" w:lineRule="auto"/>
        <w:rPr>
          <w:rFonts w:ascii="Times New Roman" w:eastAsiaTheme="minorEastAsia" w:hAnsi="Times New Roman" w:cs="Times New Roman"/>
          <w:sz w:val="22"/>
          <w:szCs w:val="22"/>
        </w:rPr>
      </w:pPr>
      <w:r>
        <w:rPr>
          <w:rFonts w:ascii="Times New Roman" w:eastAsiaTheme="minorEastAsia" w:hAnsi="Times New Roman" w:cs="Times New Roman"/>
          <w:sz w:val="22"/>
          <w:szCs w:val="22"/>
        </w:rPr>
        <w:br w:type="page"/>
      </w:r>
    </w:p>
    <w:p w14:paraId="36DEFEB3" w14:textId="77777777" w:rsidR="00D06B9B" w:rsidRDefault="00D06B9B">
      <w:pPr>
        <w:spacing w:after="160" w:line="259" w:lineRule="auto"/>
        <w:rPr>
          <w:rFonts w:ascii="Times New Roman" w:eastAsiaTheme="minorEastAsia" w:hAnsi="Times New Roman" w:cs="Times New Roman"/>
          <w:sz w:val="22"/>
          <w:szCs w:val="22"/>
        </w:rPr>
      </w:pPr>
    </w:p>
    <w:p w14:paraId="0DCD06E8" w14:textId="05D11C98" w:rsidR="00FC2EFF" w:rsidRPr="00C12B58" w:rsidRDefault="008454C3" w:rsidP="00C12B58">
      <w:pPr>
        <w:rPr>
          <w:rFonts w:ascii="Times New Roman" w:eastAsiaTheme="minorEastAsia" w:hAnsi="Times New Roman" w:cs="Times New Roman"/>
          <w:b/>
          <w:bCs/>
          <w:sz w:val="22"/>
          <w:szCs w:val="22"/>
        </w:rPr>
      </w:pPr>
      <w:r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>A.</w:t>
      </w:r>
      <w:r w:rsidR="00DD53AE">
        <w:rPr>
          <w:rFonts w:ascii="Times New Roman" w:eastAsiaTheme="minorEastAsia" w:hAnsi="Times New Roman" w:cs="Times New Roman"/>
          <w:b/>
          <w:bCs/>
          <w:sz w:val="22"/>
          <w:szCs w:val="22"/>
        </w:rPr>
        <w:t>4</w:t>
      </w:r>
      <w:r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 xml:space="preserve"> </w:t>
      </w:r>
      <w:r w:rsidR="00FC2EFF"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 xml:space="preserve">Supplemental </w:t>
      </w:r>
      <w:r w:rsidR="00CB6A9D" w:rsidRPr="00C12B58">
        <w:rPr>
          <w:rFonts w:ascii="Times New Roman" w:eastAsiaTheme="minorEastAsia" w:hAnsi="Times New Roman" w:cs="Times New Roman"/>
          <w:b/>
          <w:bCs/>
          <w:sz w:val="22"/>
          <w:szCs w:val="22"/>
        </w:rPr>
        <w:t>Figures</w:t>
      </w:r>
    </w:p>
    <w:p w14:paraId="12666989" w14:textId="77777777" w:rsidR="00CB6A9D" w:rsidRDefault="00CB6A9D" w:rsidP="00D2456F">
      <w:pPr>
        <w:pStyle w:val="ListParagraph"/>
        <w:rPr>
          <w:rFonts w:ascii="Times New Roman" w:eastAsiaTheme="minorEastAsia" w:hAnsi="Times New Roman" w:cs="Times New Roman"/>
          <w:sz w:val="22"/>
          <w:szCs w:val="22"/>
        </w:rPr>
      </w:pPr>
    </w:p>
    <w:p w14:paraId="601DA530" w14:textId="77777777" w:rsidR="002317FD" w:rsidRPr="00706D39" w:rsidRDefault="002317FD" w:rsidP="00C12B58">
      <w:pPr>
        <w:spacing w:after="160" w:line="259" w:lineRule="auto"/>
        <w:rPr>
          <w:rFonts w:ascii="Times New Roman" w:eastAsiaTheme="minorEastAsia" w:hAnsi="Times New Roman" w:cs="Times New Roman"/>
          <w:sz w:val="22"/>
          <w:szCs w:val="22"/>
        </w:rPr>
      </w:pPr>
    </w:p>
    <w:p w14:paraId="7C2E8571" w14:textId="3B4AD1DB" w:rsidR="000E0E9F" w:rsidRDefault="000E0E9F" w:rsidP="000E0E9F">
      <w:pPr>
        <w:rPr>
          <w:rFonts w:ascii="Times New Roman" w:hAnsi="Times New Roman" w:cs="Times New Roman"/>
          <w:sz w:val="22"/>
          <w:szCs w:val="22"/>
        </w:rPr>
      </w:pPr>
    </w:p>
    <w:p w14:paraId="40617FF9" w14:textId="5AE89034" w:rsidR="008454C3" w:rsidRDefault="008454C3">
      <w:pPr>
        <w:spacing w:after="160" w:line="259" w:lineRule="auto"/>
        <w:rPr>
          <w:rFonts w:ascii="Times New Roman" w:hAnsi="Times New Roman" w:cs="Times New Roman"/>
          <w:sz w:val="22"/>
          <w:szCs w:val="22"/>
        </w:rPr>
      </w:pPr>
      <w:r>
        <w:rPr>
          <w:rFonts w:ascii="Times New Roman" w:hAnsi="Times New Roman" w:cs="Times New Roman"/>
          <w:sz w:val="22"/>
          <w:szCs w:val="22"/>
        </w:rPr>
        <w:br w:type="page"/>
      </w:r>
    </w:p>
    <w:p w14:paraId="3DE4709D" w14:textId="1728A463" w:rsidR="008454C3" w:rsidRPr="00933AA9" w:rsidRDefault="008454C3" w:rsidP="00933AA9">
      <w:pPr>
        <w:rPr>
          <w:rFonts w:ascii="Times New Roman" w:eastAsia="Times New Roman" w:hAnsi="Times New Roman" w:cs="Times New Roman"/>
          <w:b/>
          <w:bCs/>
          <w:sz w:val="22"/>
          <w:szCs w:val="22"/>
        </w:rPr>
      </w:pPr>
      <w:r w:rsidRPr="00933AA9">
        <w:rPr>
          <w:rFonts w:ascii="Times New Roman" w:eastAsia="Times New Roman" w:hAnsi="Times New Roman" w:cs="Times New Roman"/>
          <w:b/>
          <w:bCs/>
          <w:sz w:val="22"/>
          <w:szCs w:val="22"/>
        </w:rPr>
        <w:lastRenderedPageBreak/>
        <w:t>Figure S</w:t>
      </w:r>
      <w:r w:rsidR="00B623F3">
        <w:rPr>
          <w:rFonts w:ascii="Times New Roman" w:eastAsia="Times New Roman" w:hAnsi="Times New Roman" w:cs="Times New Roman"/>
          <w:b/>
          <w:bCs/>
          <w:sz w:val="22"/>
          <w:szCs w:val="22"/>
        </w:rPr>
        <w:t>1</w:t>
      </w:r>
      <w:r w:rsidRPr="00933AA9">
        <w:rPr>
          <w:rFonts w:ascii="Times New Roman" w:eastAsia="Times New Roman" w:hAnsi="Times New Roman" w:cs="Times New Roman"/>
          <w:b/>
          <w:bCs/>
          <w:sz w:val="22"/>
          <w:szCs w:val="22"/>
        </w:rPr>
        <w:t xml:space="preserve">. Scatterplots of data points in the </w:t>
      </w:r>
      <w:r w:rsidR="009E420A">
        <w:rPr>
          <w:rFonts w:ascii="Times New Roman" w:eastAsia="Times New Roman" w:hAnsi="Times New Roman" w:cs="Times New Roman"/>
          <w:b/>
          <w:bCs/>
          <w:sz w:val="22"/>
          <w:szCs w:val="22"/>
        </w:rPr>
        <w:t>simplex</w:t>
      </w:r>
      <w:r w:rsidRPr="00933AA9">
        <w:rPr>
          <w:rFonts w:ascii="Times New Roman" w:eastAsia="Times New Roman" w:hAnsi="Times New Roman" w:cs="Times New Roman"/>
          <w:b/>
          <w:bCs/>
          <w:sz w:val="22"/>
          <w:szCs w:val="22"/>
        </w:rPr>
        <w:t xml:space="preserve"> space for the 3-part composition of sit, stand, and step (left graph), and in 2D real space with isometric </w:t>
      </w:r>
      <w:proofErr w:type="spellStart"/>
      <w:r w:rsidRPr="00933AA9">
        <w:rPr>
          <w:rFonts w:ascii="Times New Roman" w:eastAsia="Times New Roman" w:hAnsi="Times New Roman" w:cs="Times New Roman"/>
          <w:b/>
          <w:bCs/>
          <w:sz w:val="22"/>
          <w:szCs w:val="22"/>
        </w:rPr>
        <w:t>logratio</w:t>
      </w:r>
      <w:proofErr w:type="spellEnd"/>
      <w:r w:rsidRPr="00933AA9">
        <w:rPr>
          <w:rFonts w:ascii="Times New Roman" w:eastAsia="Times New Roman" w:hAnsi="Times New Roman" w:cs="Times New Roman"/>
          <w:b/>
          <w:bCs/>
          <w:sz w:val="22"/>
          <w:szCs w:val="22"/>
        </w:rPr>
        <w:t xml:space="preserve"> coordinates </w:t>
      </w:r>
      <m:oMath>
        <m:sSub>
          <m:sSubPr>
            <m:ctrlPr>
              <w:rPr>
                <w:rFonts w:ascii="Cambria Math" w:eastAsia="Times New Roman" w:hAnsi="Cambria Math" w:cs="Times New Roman"/>
                <w:b/>
                <w:bCs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z</m:t>
            </m:r>
          </m:e>
          <m:sub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1</m:t>
            </m:r>
          </m:sub>
        </m:sSub>
      </m:oMath>
      <w:r w:rsidRPr="00933AA9">
        <w:rPr>
          <w:rFonts w:ascii="Times New Roman" w:eastAsia="Times New Roman" w:hAnsi="Times New Roman" w:cs="Times New Roman"/>
          <w:b/>
          <w:bCs/>
          <w:sz w:val="22"/>
          <w:szCs w:val="22"/>
        </w:rPr>
        <w:t xml:space="preserve"> and </w:t>
      </w:r>
      <w:r w:rsidR="006C1181" w:rsidRPr="00933AA9">
        <w:rPr>
          <w:rFonts w:ascii="Times New Roman" w:eastAsia="Times New Roman" w:hAnsi="Times New Roman" w:cs="Times New Roman"/>
          <w:b/>
          <w:bCs/>
          <w:sz w:val="22"/>
          <w:szCs w:val="22"/>
        </w:rPr>
        <w:t xml:space="preserve"> </w:t>
      </w:r>
      <m:oMath>
        <m:sSub>
          <m:sSubPr>
            <m:ctrlPr>
              <w:rPr>
                <w:rFonts w:ascii="Cambria Math" w:eastAsia="Times New Roman" w:hAnsi="Cambria Math" w:cs="Times New Roman"/>
                <w:b/>
                <w:bCs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z</m:t>
            </m:r>
          </m:e>
          <m:sub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2</m:t>
            </m:r>
          </m:sub>
        </m:sSub>
      </m:oMath>
      <w:r w:rsidRPr="00933AA9">
        <w:rPr>
          <w:rFonts w:ascii="Times New Roman" w:eastAsia="Times New Roman" w:hAnsi="Times New Roman" w:cs="Times New Roman"/>
          <w:b/>
          <w:bCs/>
          <w:sz w:val="22"/>
          <w:szCs w:val="22"/>
        </w:rPr>
        <w:t>.</w:t>
      </w:r>
      <w:r w:rsidR="00043A1D">
        <w:rPr>
          <w:rFonts w:ascii="Times New Roman" w:eastAsia="Times New Roman" w:hAnsi="Times New Roman" w:cs="Times New Roman"/>
          <w:b/>
          <w:bCs/>
          <w:sz w:val="22"/>
          <w:szCs w:val="22"/>
        </w:rPr>
        <w:t xml:space="preserve"> </w:t>
      </w:r>
      <m:oMath>
        <m:sSub>
          <m:sSubPr>
            <m:ctrlPr>
              <w:rPr>
                <w:rFonts w:ascii="Cambria Math" w:eastAsia="Times New Roman" w:hAnsi="Cambria Math" w:cs="Times New Roman"/>
                <w:b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z</m:t>
            </m:r>
          </m:e>
          <m:sub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1</m:t>
            </m:r>
          </m:sub>
        </m:sSub>
        <m:r>
          <m:rPr>
            <m:sty m:val="bi"/>
          </m:rPr>
          <w:rPr>
            <w:rFonts w:ascii="Cambria Math" w:eastAsia="Times New Roman" w:hAnsi="Cambria Math" w:cs="Times New Roman"/>
            <w:sz w:val="22"/>
            <w:szCs w:val="22"/>
          </w:rPr>
          <m:t xml:space="preserve">= </m:t>
        </m:r>
        <m:rad>
          <m:radPr>
            <m:degHide m:val="1"/>
            <m:ctrlPr>
              <w:rPr>
                <w:rFonts w:ascii="Cambria Math" w:eastAsia="Times New Roman" w:hAnsi="Cambria Math" w:cs="Times New Roman"/>
                <w:b/>
                <w:bCs/>
                <w:i/>
                <w:sz w:val="22"/>
                <w:szCs w:val="22"/>
              </w:rPr>
            </m:ctrlPr>
          </m:radPr>
          <m:deg/>
          <m:e>
            <m:f>
              <m:fPr>
                <m:ctrlPr>
                  <w:rPr>
                    <w:rFonts w:ascii="Cambria Math" w:eastAsia="Times New Roman" w:hAnsi="Cambria Math" w:cs="Times New Roman"/>
                    <w:b/>
                    <w:bCs/>
                    <w:i/>
                    <w:sz w:val="22"/>
                    <w:szCs w:val="22"/>
                  </w:rPr>
                </m:ctrlPr>
              </m:fPr>
              <m:num>
                <m:r>
                  <m:rPr>
                    <m:sty m:val="bi"/>
                  </m:rPr>
                  <w:rPr>
                    <w:rFonts w:ascii="Cambria Math" w:eastAsia="Times New Roman" w:hAnsi="Cambria Math" w:cs="Times New Roman"/>
                    <w:sz w:val="22"/>
                    <w:szCs w:val="22"/>
                  </w:rPr>
                  <m:t>2</m:t>
                </m:r>
              </m:num>
              <m:den>
                <m:r>
                  <m:rPr>
                    <m:sty m:val="bi"/>
                  </m:rPr>
                  <w:rPr>
                    <w:rFonts w:ascii="Cambria Math" w:eastAsia="Times New Roman" w:hAnsi="Cambria Math" w:cs="Times New Roman"/>
                    <w:sz w:val="22"/>
                    <w:szCs w:val="22"/>
                  </w:rPr>
                  <m:t>3</m:t>
                </m:r>
              </m:den>
            </m:f>
          </m:e>
        </m:rad>
        <m:r>
          <m:rPr>
            <m:sty m:val="b"/>
          </m:rPr>
          <w:rPr>
            <w:rFonts w:ascii="Cambria Math" w:eastAsia="Times New Roman" w:hAnsi="Cambria Math" w:cs="Times New Roman"/>
            <w:sz w:val="22"/>
            <w:szCs w:val="22"/>
          </w:rPr>
          <m:t>ln⁡</m:t>
        </m:r>
        <m:f>
          <m:fPr>
            <m:ctrlPr>
              <w:rPr>
                <w:rFonts w:ascii="Cambria Math" w:eastAsia="Times New Roman" w:hAnsi="Cambria Math" w:cs="Times New Roman"/>
                <w:b/>
                <w:bCs/>
                <w:i/>
                <w:sz w:val="22"/>
                <w:szCs w:val="22"/>
              </w:rPr>
            </m:ctrlPr>
          </m:fPr>
          <m:num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Sit</m:t>
            </m:r>
          </m:num>
          <m:den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(Stand×Step)</m:t>
            </m:r>
          </m:den>
        </m:f>
      </m:oMath>
      <w:r w:rsidR="00043A1D" w:rsidRPr="00C12B58">
        <w:rPr>
          <w:rFonts w:ascii="Times New Roman" w:eastAsia="Times New Roman" w:hAnsi="Times New Roman" w:cs="Times New Roman"/>
          <w:b/>
          <w:bCs/>
          <w:sz w:val="22"/>
          <w:szCs w:val="22"/>
        </w:rPr>
        <w:t xml:space="preserve"> and </w:t>
      </w:r>
      <m:oMath>
        <m:sSub>
          <m:sSubPr>
            <m:ctrlPr>
              <w:rPr>
                <w:rFonts w:ascii="Cambria Math" w:eastAsia="Times New Roman" w:hAnsi="Cambria Math" w:cs="Times New Roman"/>
                <w:b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z</m:t>
            </m:r>
          </m:e>
          <m:sub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2</m:t>
            </m:r>
          </m:sub>
        </m:sSub>
        <m:r>
          <m:rPr>
            <m:sty m:val="bi"/>
          </m:rPr>
          <w:rPr>
            <w:rFonts w:ascii="Cambria Math" w:eastAsia="Times New Roman" w:hAnsi="Cambria Math" w:cs="Times New Roman"/>
            <w:sz w:val="22"/>
            <w:szCs w:val="22"/>
          </w:rPr>
          <m:t xml:space="preserve">= </m:t>
        </m:r>
        <m:rad>
          <m:radPr>
            <m:degHide m:val="1"/>
            <m:ctrlPr>
              <w:rPr>
                <w:rFonts w:ascii="Cambria Math" w:eastAsia="Times New Roman" w:hAnsi="Cambria Math" w:cs="Times New Roman"/>
                <w:b/>
                <w:bCs/>
                <w:i/>
                <w:sz w:val="22"/>
                <w:szCs w:val="22"/>
              </w:rPr>
            </m:ctrlPr>
          </m:radPr>
          <m:deg/>
          <m:e>
            <m:f>
              <m:fPr>
                <m:ctrlPr>
                  <w:rPr>
                    <w:rFonts w:ascii="Cambria Math" w:eastAsia="Times New Roman" w:hAnsi="Cambria Math" w:cs="Times New Roman"/>
                    <w:b/>
                    <w:bCs/>
                    <w:i/>
                    <w:sz w:val="22"/>
                    <w:szCs w:val="22"/>
                  </w:rPr>
                </m:ctrlPr>
              </m:fPr>
              <m:num>
                <m:r>
                  <m:rPr>
                    <m:sty m:val="bi"/>
                  </m:rPr>
                  <w:rPr>
                    <w:rFonts w:ascii="Cambria Math" w:eastAsia="Times New Roman" w:hAnsi="Cambria Math" w:cs="Times New Roman"/>
                    <w:sz w:val="22"/>
                    <w:szCs w:val="22"/>
                  </w:rPr>
                  <m:t>1</m:t>
                </m:r>
              </m:num>
              <m:den>
                <m:r>
                  <m:rPr>
                    <m:sty m:val="bi"/>
                  </m:rPr>
                  <w:rPr>
                    <w:rFonts w:ascii="Cambria Math" w:eastAsia="Times New Roman" w:hAnsi="Cambria Math" w:cs="Times New Roman"/>
                    <w:sz w:val="22"/>
                    <w:szCs w:val="22"/>
                  </w:rPr>
                  <m:t>2</m:t>
                </m:r>
              </m:den>
            </m:f>
          </m:e>
        </m:rad>
        <m:r>
          <m:rPr>
            <m:sty m:val="b"/>
          </m:rPr>
          <w:rPr>
            <w:rFonts w:ascii="Cambria Math" w:eastAsia="Times New Roman" w:hAnsi="Cambria Math" w:cs="Times New Roman"/>
            <w:sz w:val="22"/>
            <w:szCs w:val="22"/>
          </w:rPr>
          <m:t>ln⁡</m:t>
        </m:r>
        <m:f>
          <m:fPr>
            <m:ctrlPr>
              <w:rPr>
                <w:rFonts w:ascii="Cambria Math" w:eastAsia="Times New Roman" w:hAnsi="Cambria Math" w:cs="Times New Roman"/>
                <w:b/>
                <w:bCs/>
                <w:i/>
                <w:sz w:val="22"/>
                <w:szCs w:val="22"/>
              </w:rPr>
            </m:ctrlPr>
          </m:fPr>
          <m:num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Stand</m:t>
            </m:r>
          </m:num>
          <m:den>
            <m:r>
              <m:rPr>
                <m:sty m:val="bi"/>
              </m:rPr>
              <w:rPr>
                <w:rFonts w:ascii="Cambria Math" w:eastAsia="Times New Roman" w:hAnsi="Cambria Math" w:cs="Times New Roman"/>
                <w:sz w:val="22"/>
                <w:szCs w:val="22"/>
              </w:rPr>
              <m:t>Step</m:t>
            </m:r>
          </m:den>
        </m:f>
      </m:oMath>
      <w:r w:rsidR="00D02BA0">
        <w:rPr>
          <w:rFonts w:ascii="Times New Roman" w:eastAsia="Times New Roman" w:hAnsi="Times New Roman" w:cs="Times New Roman"/>
          <w:b/>
          <w:bCs/>
          <w:sz w:val="22"/>
          <w:szCs w:val="22"/>
        </w:rPr>
        <w:t xml:space="preserve"> (right graph)</w:t>
      </w:r>
      <w:r w:rsidR="00043A1D" w:rsidRPr="00C12B58">
        <w:rPr>
          <w:rFonts w:ascii="Times New Roman" w:eastAsia="Times New Roman" w:hAnsi="Times New Roman" w:cs="Times New Roman"/>
          <w:b/>
          <w:bCs/>
          <w:sz w:val="22"/>
          <w:szCs w:val="22"/>
        </w:rPr>
        <w:t xml:space="preserve">. </w:t>
      </w:r>
      <w:r w:rsidR="00043A1D" w:rsidRPr="00544903">
        <w:rPr>
          <w:rFonts w:ascii="Times New Roman" w:eastAsia="Times New Roman" w:hAnsi="Times New Roman" w:cs="Times New Roman"/>
          <w:sz w:val="22"/>
          <w:szCs w:val="22"/>
        </w:rPr>
        <w:t xml:space="preserve">The red dot on each graph below is an example data point located in the </w:t>
      </w:r>
      <w:r w:rsidR="009E420A" w:rsidRPr="00544903">
        <w:rPr>
          <w:rFonts w:ascii="Times New Roman" w:eastAsia="Times New Roman" w:hAnsi="Times New Roman" w:cs="Times New Roman"/>
          <w:sz w:val="22"/>
          <w:szCs w:val="22"/>
        </w:rPr>
        <w:t>simplex</w:t>
      </w:r>
      <w:r w:rsidR="00043A1D" w:rsidRPr="00544903">
        <w:rPr>
          <w:rFonts w:ascii="Times New Roman" w:eastAsia="Times New Roman" w:hAnsi="Times New Roman" w:cs="Times New Roman"/>
          <w:sz w:val="22"/>
          <w:szCs w:val="22"/>
        </w:rPr>
        <w:t xml:space="preserve"> space (before </w:t>
      </w:r>
      <w:proofErr w:type="spellStart"/>
      <w:r w:rsidR="00043A1D" w:rsidRPr="00544903">
        <w:rPr>
          <w:rFonts w:ascii="Times New Roman" w:eastAsia="Times New Roman" w:hAnsi="Times New Roman" w:cs="Times New Roman"/>
          <w:i/>
          <w:iCs/>
          <w:sz w:val="22"/>
          <w:szCs w:val="22"/>
        </w:rPr>
        <w:t>ilr</w:t>
      </w:r>
      <w:proofErr w:type="spellEnd"/>
      <w:r w:rsidR="00043A1D" w:rsidRPr="00544903">
        <w:rPr>
          <w:rFonts w:ascii="Times New Roman" w:eastAsia="Times New Roman" w:hAnsi="Times New Roman" w:cs="Times New Roman"/>
          <w:sz w:val="22"/>
          <w:szCs w:val="22"/>
        </w:rPr>
        <w:t xml:space="preserve">-transformation) and 2D real space (after </w:t>
      </w:r>
      <w:proofErr w:type="spellStart"/>
      <w:r w:rsidR="00043A1D" w:rsidRPr="00544903">
        <w:rPr>
          <w:rFonts w:ascii="Times New Roman" w:eastAsia="Times New Roman" w:hAnsi="Times New Roman" w:cs="Times New Roman"/>
          <w:i/>
          <w:iCs/>
          <w:sz w:val="22"/>
          <w:szCs w:val="22"/>
        </w:rPr>
        <w:t>ilr</w:t>
      </w:r>
      <w:proofErr w:type="spellEnd"/>
      <w:r w:rsidR="006C1181" w:rsidRPr="00544903">
        <w:rPr>
          <w:rFonts w:ascii="Times New Roman" w:eastAsia="Times New Roman" w:hAnsi="Times New Roman" w:cs="Times New Roman"/>
          <w:sz w:val="22"/>
          <w:szCs w:val="22"/>
        </w:rPr>
        <w:t>-</w:t>
      </w:r>
      <w:r w:rsidR="00043A1D" w:rsidRPr="00544903">
        <w:rPr>
          <w:rFonts w:ascii="Times New Roman" w:eastAsia="Times New Roman" w:hAnsi="Times New Roman" w:cs="Times New Roman"/>
          <w:sz w:val="22"/>
          <w:szCs w:val="22"/>
        </w:rPr>
        <w:t>transformation), respectively.</w:t>
      </w:r>
      <w:r w:rsidRPr="00544903">
        <w:rPr>
          <w:rFonts w:ascii="Times New Roman" w:eastAsia="Times New Roman" w:hAnsi="Times New Roman" w:cs="Times New Roman"/>
          <w:sz w:val="22"/>
          <w:szCs w:val="22"/>
        </w:rPr>
        <w:t xml:space="preserve"> </w:t>
      </w:r>
    </w:p>
    <w:p w14:paraId="7FC11764" w14:textId="7F43304E" w:rsidR="008454C3" w:rsidRPr="00C12B58" w:rsidRDefault="003B4125" w:rsidP="00C12B58">
      <w:pPr>
        <w:rPr>
          <w:rFonts w:ascii="Times New Roman" w:eastAsia="Times New Roman" w:hAnsi="Times New Roman" w:cs="Times New Roman"/>
          <w:sz w:val="22"/>
          <w:szCs w:val="22"/>
        </w:rPr>
      </w:pPr>
      <w:r>
        <w:rPr>
          <w:noProof/>
        </w:rPr>
        <w:drawing>
          <wp:inline distT="0" distB="0" distL="0" distR="0" wp14:anchorId="6D2CE9F5" wp14:editId="7F251B1D">
            <wp:extent cx="5886449" cy="2943225"/>
            <wp:effectExtent l="0" t="0" r="635" b="0"/>
            <wp:docPr id="11" name="Picture 11" descr="Chart, scatter chart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" name="Picture 11" descr="Chart, scatter chart&#10;&#10;Description automatically generated"/>
                    <pic:cNvPicPr/>
                  </pic:nvPicPr>
                  <pic:blipFill>
                    <a:blip r:embed="rId1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894874" cy="2947437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26F0F375" w14:textId="3F3CDC1F" w:rsidR="008454C3" w:rsidRDefault="008454C3" w:rsidP="000E0E9F">
      <w:pPr>
        <w:rPr>
          <w:rFonts w:ascii="Times New Roman" w:hAnsi="Times New Roman" w:cs="Times New Roman"/>
          <w:sz w:val="22"/>
          <w:szCs w:val="22"/>
        </w:rPr>
      </w:pPr>
    </w:p>
    <w:p w14:paraId="1CD55B12" w14:textId="42C200D5" w:rsidR="008454C3" w:rsidRDefault="008454C3">
      <w:pPr>
        <w:spacing w:after="160" w:line="259" w:lineRule="auto"/>
        <w:rPr>
          <w:rFonts w:ascii="Times New Roman" w:hAnsi="Times New Roman" w:cs="Times New Roman"/>
          <w:sz w:val="22"/>
          <w:szCs w:val="22"/>
        </w:rPr>
      </w:pPr>
      <w:r>
        <w:rPr>
          <w:rFonts w:ascii="Times New Roman" w:hAnsi="Times New Roman" w:cs="Times New Roman"/>
          <w:sz w:val="22"/>
          <w:szCs w:val="22"/>
        </w:rPr>
        <w:br w:type="page"/>
      </w:r>
    </w:p>
    <w:p w14:paraId="15740968" w14:textId="77777777" w:rsidR="008454C3" w:rsidRDefault="008454C3" w:rsidP="008454C3">
      <w:pPr>
        <w:rPr>
          <w:rFonts w:ascii="Times New Roman" w:hAnsi="Times New Roman" w:cs="Times New Roman"/>
          <w:sz w:val="22"/>
          <w:szCs w:val="22"/>
        </w:rPr>
      </w:pPr>
    </w:p>
    <w:p w14:paraId="38564E52" w14:textId="58686BA7" w:rsidR="005757D8" w:rsidRPr="00544903" w:rsidRDefault="008454C3" w:rsidP="005757D8">
      <w:pPr>
        <w:rPr>
          <w:rFonts w:ascii="Times New Roman" w:hAnsi="Times New Roman" w:cs="Times New Roman"/>
          <w:sz w:val="22"/>
          <w:szCs w:val="22"/>
        </w:rPr>
      </w:pPr>
      <w:r w:rsidRPr="00544903">
        <w:rPr>
          <w:rFonts w:ascii="Times New Roman" w:hAnsi="Times New Roman" w:cs="Times New Roman"/>
          <w:b/>
          <w:bCs/>
          <w:sz w:val="22"/>
          <w:szCs w:val="22"/>
        </w:rPr>
        <w:t>Figure S</w:t>
      </w:r>
      <w:r w:rsidR="0050432C" w:rsidRPr="00544903">
        <w:rPr>
          <w:rFonts w:ascii="Times New Roman" w:hAnsi="Times New Roman" w:cs="Times New Roman"/>
          <w:b/>
          <w:bCs/>
          <w:sz w:val="22"/>
          <w:szCs w:val="22"/>
        </w:rPr>
        <w:t>2</w:t>
      </w:r>
      <w:r w:rsidRPr="00544903">
        <w:rPr>
          <w:rFonts w:ascii="Times New Roman" w:hAnsi="Times New Roman" w:cs="Times New Roman"/>
          <w:b/>
          <w:bCs/>
          <w:sz w:val="22"/>
          <w:szCs w:val="22"/>
        </w:rPr>
        <w:t>. Distributions of percentage time</w:t>
      </w:r>
      <w:r w:rsidR="004B4F0B" w:rsidRPr="00544903">
        <w:rPr>
          <w:rFonts w:ascii="Times New Roman" w:hAnsi="Times New Roman" w:cs="Times New Roman"/>
          <w:b/>
          <w:bCs/>
          <w:sz w:val="22"/>
          <w:szCs w:val="22"/>
        </w:rPr>
        <w:t xml:space="preserve"> per day</w:t>
      </w:r>
      <w:r w:rsidRPr="00544903">
        <w:rPr>
          <w:rFonts w:ascii="Times New Roman" w:hAnsi="Times New Roman" w:cs="Times New Roman"/>
          <w:b/>
          <w:bCs/>
          <w:sz w:val="22"/>
          <w:szCs w:val="22"/>
        </w:rPr>
        <w:t xml:space="preserve"> spent in each behavior</w:t>
      </w:r>
      <w:r w:rsidR="00F80C5F" w:rsidRPr="00544903">
        <w:rPr>
          <w:rFonts w:ascii="Times New Roman" w:hAnsi="Times New Roman" w:cs="Times New Roman"/>
          <w:b/>
          <w:bCs/>
          <w:sz w:val="22"/>
          <w:szCs w:val="22"/>
        </w:rPr>
        <w:t xml:space="preserve"> (N=</w:t>
      </w:r>
      <w:r w:rsidR="00E074CA" w:rsidRPr="00544903">
        <w:rPr>
          <w:rFonts w:ascii="Times New Roman" w:hAnsi="Times New Roman" w:cs="Times New Roman"/>
          <w:b/>
          <w:bCs/>
          <w:sz w:val="22"/>
          <w:szCs w:val="22"/>
        </w:rPr>
        <w:t>1034</w:t>
      </w:r>
      <w:r w:rsidR="00F80C5F" w:rsidRPr="00544903">
        <w:rPr>
          <w:rFonts w:ascii="Times New Roman" w:hAnsi="Times New Roman" w:cs="Times New Roman"/>
          <w:b/>
          <w:bCs/>
          <w:sz w:val="22"/>
          <w:szCs w:val="22"/>
        </w:rPr>
        <w:t>)</w:t>
      </w:r>
      <w:r w:rsidR="00E074CA" w:rsidRPr="00544903">
        <w:rPr>
          <w:rFonts w:ascii="Times New Roman" w:hAnsi="Times New Roman" w:cs="Times New Roman"/>
          <w:b/>
          <w:bCs/>
          <w:sz w:val="22"/>
          <w:szCs w:val="22"/>
        </w:rPr>
        <w:t>.</w:t>
      </w:r>
      <w:r w:rsidR="005757D8" w:rsidRPr="005757D8">
        <w:rPr>
          <w:rFonts w:ascii="Times New Roman" w:hAnsi="Times New Roman" w:cs="Times New Roman"/>
          <w:sz w:val="22"/>
          <w:szCs w:val="22"/>
          <w:vertAlign w:val="superscript"/>
        </w:rPr>
        <w:t xml:space="preserve"> </w:t>
      </w:r>
      <w:r w:rsidR="005757D8">
        <w:rPr>
          <w:rFonts w:ascii="Times New Roman" w:hAnsi="Times New Roman" w:cs="Times New Roman"/>
          <w:sz w:val="22"/>
          <w:szCs w:val="22"/>
        </w:rPr>
        <w:t xml:space="preserve">Upper triangular entries are Pearson’s correlation coefficients. Superscript stars indicate the level of significance </w:t>
      </w:r>
      <w:proofErr w:type="gramStart"/>
      <w:r w:rsidR="005757D8">
        <w:rPr>
          <w:rFonts w:ascii="Times New Roman" w:hAnsi="Times New Roman" w:cs="Times New Roman"/>
          <w:sz w:val="22"/>
          <w:szCs w:val="22"/>
        </w:rPr>
        <w:t>i.e.</w:t>
      </w:r>
      <w:proofErr w:type="gramEnd"/>
      <w:r w:rsidR="005757D8">
        <w:rPr>
          <w:rFonts w:ascii="Times New Roman" w:hAnsi="Times New Roman" w:cs="Times New Roman"/>
          <w:sz w:val="22"/>
          <w:szCs w:val="22"/>
        </w:rPr>
        <w:t xml:space="preserve"> *** indicates p-value &lt; 0.001.</w:t>
      </w:r>
    </w:p>
    <w:p w14:paraId="25CB39D4" w14:textId="62076D0A" w:rsidR="008454C3" w:rsidRPr="00544903" w:rsidRDefault="008454C3" w:rsidP="00933AA9">
      <w:pPr>
        <w:rPr>
          <w:rFonts w:ascii="Times New Roman" w:hAnsi="Times New Roman" w:cs="Times New Roman"/>
          <w:b/>
          <w:bCs/>
          <w:sz w:val="22"/>
          <w:szCs w:val="22"/>
          <w:vertAlign w:val="superscript"/>
        </w:rPr>
      </w:pPr>
    </w:p>
    <w:p w14:paraId="29B0D8D5" w14:textId="77777777" w:rsidR="008454C3" w:rsidRDefault="008454C3" w:rsidP="00933AA9">
      <w:r>
        <w:rPr>
          <w:noProof/>
        </w:rPr>
        <w:drawing>
          <wp:inline distT="0" distB="0" distL="0" distR="0" wp14:anchorId="04C8B00E" wp14:editId="0BBBE10E">
            <wp:extent cx="5976851" cy="4482638"/>
            <wp:effectExtent l="0" t="0" r="5080" b="635"/>
            <wp:docPr id="7" name="Picture 7" descr="Chart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Picture 1" descr="Chart&#10;&#10;Description automatically generated"/>
                    <pic:cNvPicPr/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006595" cy="4504946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744CEA85" w14:textId="77777777" w:rsidR="008454C3" w:rsidRDefault="008454C3">
      <w:pPr>
        <w:spacing w:after="160" w:line="259" w:lineRule="auto"/>
        <w:rPr>
          <w:rFonts w:ascii="Times New Roman" w:hAnsi="Times New Roman" w:cs="Times New Roman"/>
          <w:sz w:val="22"/>
          <w:szCs w:val="22"/>
        </w:rPr>
      </w:pPr>
      <w:r>
        <w:rPr>
          <w:rFonts w:ascii="Times New Roman" w:hAnsi="Times New Roman" w:cs="Times New Roman"/>
          <w:sz w:val="22"/>
          <w:szCs w:val="22"/>
        </w:rPr>
        <w:br w:type="page"/>
      </w:r>
    </w:p>
    <w:p w14:paraId="0AED206E" w14:textId="18537322" w:rsidR="005757D8" w:rsidRPr="00EB1B4D" w:rsidRDefault="00225C2F" w:rsidP="005757D8">
      <w:pPr>
        <w:rPr>
          <w:rFonts w:ascii="Times New Roman" w:hAnsi="Times New Roman" w:cs="Times New Roman"/>
          <w:sz w:val="22"/>
          <w:szCs w:val="22"/>
        </w:rPr>
      </w:pPr>
      <w:r w:rsidRPr="00544903">
        <w:rPr>
          <w:rFonts w:ascii="Times New Roman" w:hAnsi="Times New Roman" w:cs="Times New Roman"/>
          <w:b/>
          <w:bCs/>
          <w:sz w:val="22"/>
          <w:szCs w:val="22"/>
        </w:rPr>
        <w:lastRenderedPageBreak/>
        <w:t>Figure S</w:t>
      </w:r>
      <w:r w:rsidR="0050432C" w:rsidRPr="00544903">
        <w:rPr>
          <w:rFonts w:ascii="Times New Roman" w:hAnsi="Times New Roman" w:cs="Times New Roman"/>
          <w:b/>
          <w:bCs/>
          <w:sz w:val="22"/>
          <w:szCs w:val="22"/>
        </w:rPr>
        <w:t>3</w:t>
      </w:r>
      <w:r w:rsidRPr="00544903">
        <w:rPr>
          <w:rFonts w:ascii="Times New Roman" w:hAnsi="Times New Roman" w:cs="Times New Roman"/>
          <w:b/>
          <w:bCs/>
          <w:sz w:val="22"/>
          <w:szCs w:val="22"/>
        </w:rPr>
        <w:t xml:space="preserve">. </w:t>
      </w:r>
      <w:r w:rsidR="008454C3" w:rsidRPr="00544903">
        <w:rPr>
          <w:rFonts w:ascii="Times New Roman" w:hAnsi="Times New Roman" w:cs="Times New Roman"/>
          <w:b/>
          <w:bCs/>
          <w:sz w:val="22"/>
          <w:szCs w:val="22"/>
        </w:rPr>
        <w:t xml:space="preserve">Distributions of </w:t>
      </w:r>
      <w:proofErr w:type="spellStart"/>
      <w:r w:rsidR="008454C3" w:rsidRPr="00544903">
        <w:rPr>
          <w:rFonts w:ascii="Times New Roman" w:hAnsi="Times New Roman" w:cs="Times New Roman"/>
          <w:b/>
          <w:bCs/>
          <w:i/>
          <w:iCs/>
          <w:sz w:val="22"/>
          <w:szCs w:val="22"/>
        </w:rPr>
        <w:t>ilr</w:t>
      </w:r>
      <w:proofErr w:type="spellEnd"/>
      <w:r w:rsidR="008454C3" w:rsidRPr="00544903">
        <w:rPr>
          <w:rFonts w:ascii="Times New Roman" w:hAnsi="Times New Roman" w:cs="Times New Roman"/>
          <w:b/>
          <w:bCs/>
          <w:sz w:val="22"/>
          <w:szCs w:val="22"/>
        </w:rPr>
        <w:t xml:space="preserve">-transformed data with </w:t>
      </w:r>
      <w:proofErr w:type="spellStart"/>
      <w:r w:rsidR="009F6CA8" w:rsidRPr="00544903">
        <w:rPr>
          <w:rFonts w:ascii="Times New Roman" w:hAnsi="Times New Roman" w:cs="Times New Roman"/>
          <w:b/>
          <w:bCs/>
          <w:sz w:val="22"/>
          <w:szCs w:val="22"/>
        </w:rPr>
        <w:t>ilr</w:t>
      </w:r>
      <w:proofErr w:type="spellEnd"/>
      <w:r w:rsidR="004B4F0B" w:rsidRPr="00544903">
        <w:rPr>
          <w:rFonts w:ascii="Times New Roman" w:hAnsi="Times New Roman" w:cs="Times New Roman"/>
          <w:b/>
          <w:bCs/>
          <w:sz w:val="22"/>
          <w:szCs w:val="22"/>
        </w:rPr>
        <w:t>-</w:t>
      </w:r>
      <w:r w:rsidR="009F6CA8" w:rsidRPr="00544903">
        <w:rPr>
          <w:rFonts w:ascii="Times New Roman" w:hAnsi="Times New Roman" w:cs="Times New Roman"/>
          <w:b/>
          <w:bCs/>
          <w:sz w:val="22"/>
          <w:szCs w:val="22"/>
        </w:rPr>
        <w:t xml:space="preserve">coordinates </w:t>
      </w:r>
      <m:oMath>
        <m:sSub>
          <m:sSubPr>
            <m:ctrlPr>
              <w:rPr>
                <w:rFonts w:ascii="Cambria Math" w:hAnsi="Cambria Math" w:cs="Times New Roman"/>
                <w:b/>
                <w:bCs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hAnsi="Cambria Math" w:cs="Times New Roman"/>
                <w:sz w:val="22"/>
                <w:szCs w:val="22"/>
              </w:rPr>
              <m:t>z</m:t>
            </m:r>
          </m:e>
          <m:sub>
            <m:r>
              <m:rPr>
                <m:sty m:val="bi"/>
              </m:rPr>
              <w:rPr>
                <w:rFonts w:ascii="Cambria Math" w:hAnsi="Cambria Math" w:cs="Times New Roman"/>
                <w:sz w:val="22"/>
                <w:szCs w:val="22"/>
              </w:rPr>
              <m:t>1</m:t>
            </m:r>
          </m:sub>
        </m:sSub>
      </m:oMath>
      <w:r w:rsidR="009F6CA8" w:rsidRPr="00544903">
        <w:rPr>
          <w:rFonts w:ascii="Times New Roman" w:hAnsi="Times New Roman" w:cs="Times New Roman"/>
          <w:b/>
          <w:bCs/>
          <w:sz w:val="22"/>
          <w:szCs w:val="22"/>
        </w:rPr>
        <w:t xml:space="preserve">, </w:t>
      </w:r>
      <m:oMath>
        <m:sSub>
          <m:sSubPr>
            <m:ctrlPr>
              <w:rPr>
                <w:rFonts w:ascii="Cambria Math" w:hAnsi="Cambria Math" w:cs="Times New Roman"/>
                <w:b/>
                <w:bCs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hAnsi="Cambria Math" w:cs="Times New Roman"/>
                <w:sz w:val="22"/>
                <w:szCs w:val="22"/>
              </w:rPr>
              <m:t>z</m:t>
            </m:r>
          </m:e>
          <m:sub>
            <m:r>
              <m:rPr>
                <m:sty m:val="bi"/>
              </m:rPr>
              <w:rPr>
                <w:rFonts w:ascii="Cambria Math" w:hAnsi="Cambria Math" w:cs="Times New Roman"/>
                <w:sz w:val="22"/>
                <w:szCs w:val="22"/>
              </w:rPr>
              <m:t>2</m:t>
            </m:r>
          </m:sub>
        </m:sSub>
      </m:oMath>
      <w:r w:rsidR="009F6CA8" w:rsidRPr="00544903">
        <w:rPr>
          <w:rFonts w:ascii="Times New Roman" w:hAnsi="Times New Roman" w:cs="Times New Roman"/>
          <w:b/>
          <w:bCs/>
          <w:sz w:val="22"/>
          <w:szCs w:val="22"/>
        </w:rPr>
        <w:t xml:space="preserve">, </w:t>
      </w:r>
      <m:oMath>
        <m:sSub>
          <m:sSubPr>
            <m:ctrlPr>
              <w:rPr>
                <w:rFonts w:ascii="Cambria Math" w:hAnsi="Cambria Math" w:cs="Times New Roman"/>
                <w:b/>
                <w:bCs/>
                <w:i/>
                <w:sz w:val="22"/>
                <w:szCs w:val="22"/>
              </w:rPr>
            </m:ctrlPr>
          </m:sSubPr>
          <m:e>
            <m:r>
              <m:rPr>
                <m:sty m:val="bi"/>
              </m:rPr>
              <w:rPr>
                <w:rFonts w:ascii="Cambria Math" w:hAnsi="Cambria Math" w:cs="Times New Roman"/>
                <w:sz w:val="22"/>
                <w:szCs w:val="22"/>
              </w:rPr>
              <m:t>z</m:t>
            </m:r>
          </m:e>
          <m:sub>
            <m:r>
              <m:rPr>
                <m:sty m:val="bi"/>
              </m:rPr>
              <w:rPr>
                <w:rFonts w:ascii="Cambria Math" w:hAnsi="Cambria Math" w:cs="Times New Roman"/>
                <w:sz w:val="22"/>
                <w:szCs w:val="22"/>
              </w:rPr>
              <m:t>3</m:t>
            </m:r>
          </m:sub>
        </m:sSub>
      </m:oMath>
      <w:r w:rsidR="008454C3" w:rsidRPr="00544903">
        <w:rPr>
          <w:rFonts w:ascii="Times New Roman" w:hAnsi="Times New Roman" w:cs="Times New Roman"/>
          <w:b/>
          <w:bCs/>
          <w:sz w:val="22"/>
          <w:szCs w:val="22"/>
        </w:rPr>
        <w:t xml:space="preserve"> specified </w:t>
      </w:r>
      <w:r w:rsidR="008B34BB">
        <w:rPr>
          <w:rFonts w:ascii="Times New Roman" w:hAnsi="Times New Roman" w:cs="Times New Roman"/>
          <w:b/>
          <w:bCs/>
          <w:sz w:val="22"/>
          <w:szCs w:val="22"/>
        </w:rPr>
        <w:t xml:space="preserve">in </w:t>
      </w:r>
      <w:r w:rsidR="008454C3" w:rsidRPr="00544903">
        <w:rPr>
          <w:rFonts w:ascii="Times New Roman" w:hAnsi="Times New Roman" w:cs="Times New Roman"/>
          <w:b/>
          <w:bCs/>
          <w:sz w:val="22"/>
          <w:szCs w:val="22"/>
        </w:rPr>
        <w:t xml:space="preserve">equation (2) in the </w:t>
      </w:r>
      <w:r w:rsidRPr="00544903">
        <w:rPr>
          <w:rFonts w:ascii="Times New Roman" w:hAnsi="Times New Roman" w:cs="Times New Roman"/>
          <w:b/>
          <w:bCs/>
          <w:sz w:val="22"/>
          <w:szCs w:val="22"/>
        </w:rPr>
        <w:t xml:space="preserve">main manuscript, Section </w:t>
      </w:r>
      <w:r w:rsidR="00B519DF" w:rsidRPr="00544903">
        <w:rPr>
          <w:rFonts w:ascii="Times New Roman" w:hAnsi="Times New Roman" w:cs="Times New Roman"/>
          <w:b/>
          <w:bCs/>
          <w:sz w:val="22"/>
          <w:szCs w:val="22"/>
        </w:rPr>
        <w:t>3.2</w:t>
      </w:r>
      <w:r w:rsidR="00DA146E" w:rsidRPr="00544903">
        <w:rPr>
          <w:rFonts w:ascii="Times New Roman" w:hAnsi="Times New Roman" w:cs="Times New Roman"/>
          <w:b/>
          <w:bCs/>
          <w:sz w:val="22"/>
          <w:szCs w:val="22"/>
        </w:rPr>
        <w:t xml:space="preserve"> (N=</w:t>
      </w:r>
      <w:r w:rsidR="009F6CA8" w:rsidRPr="00544903">
        <w:rPr>
          <w:rFonts w:ascii="Times New Roman" w:hAnsi="Times New Roman" w:cs="Times New Roman"/>
          <w:b/>
          <w:bCs/>
          <w:sz w:val="22"/>
          <w:szCs w:val="22"/>
        </w:rPr>
        <w:t>1034</w:t>
      </w:r>
      <w:r w:rsidR="00DA146E" w:rsidRPr="00544903">
        <w:rPr>
          <w:rFonts w:ascii="Times New Roman" w:hAnsi="Times New Roman" w:cs="Times New Roman"/>
          <w:b/>
          <w:bCs/>
          <w:sz w:val="22"/>
          <w:szCs w:val="22"/>
        </w:rPr>
        <w:t>)</w:t>
      </w:r>
      <w:r w:rsidR="00B519DF" w:rsidRPr="00544903">
        <w:rPr>
          <w:rFonts w:ascii="Times New Roman" w:hAnsi="Times New Roman" w:cs="Times New Roman"/>
          <w:b/>
          <w:bCs/>
          <w:sz w:val="22"/>
          <w:szCs w:val="22"/>
        </w:rPr>
        <w:t>.</w:t>
      </w:r>
      <w:r w:rsidR="005757D8" w:rsidRPr="005757D8">
        <w:rPr>
          <w:rFonts w:ascii="Times New Roman" w:hAnsi="Times New Roman" w:cs="Times New Roman"/>
          <w:sz w:val="22"/>
          <w:szCs w:val="22"/>
          <w:vertAlign w:val="superscript"/>
        </w:rPr>
        <w:t xml:space="preserve"> </w:t>
      </w:r>
      <w:r w:rsidR="005757D8">
        <w:rPr>
          <w:rFonts w:ascii="Times New Roman" w:hAnsi="Times New Roman" w:cs="Times New Roman"/>
          <w:sz w:val="22"/>
          <w:szCs w:val="22"/>
        </w:rPr>
        <w:t xml:space="preserve">Upper triangular entries are Pearson’s correlation coefficients. Superscript stars indicate the level of significance </w:t>
      </w:r>
      <w:proofErr w:type="gramStart"/>
      <w:r w:rsidR="005757D8">
        <w:rPr>
          <w:rFonts w:ascii="Times New Roman" w:hAnsi="Times New Roman" w:cs="Times New Roman"/>
          <w:sz w:val="22"/>
          <w:szCs w:val="22"/>
        </w:rPr>
        <w:t>i.e.</w:t>
      </w:r>
      <w:proofErr w:type="gramEnd"/>
      <w:r w:rsidR="005757D8">
        <w:rPr>
          <w:rFonts w:ascii="Times New Roman" w:hAnsi="Times New Roman" w:cs="Times New Roman"/>
          <w:sz w:val="22"/>
          <w:szCs w:val="22"/>
        </w:rPr>
        <w:t xml:space="preserve"> *** indicates p-value &lt; 0.001; ** indicates p-value &lt;0.01.</w:t>
      </w:r>
    </w:p>
    <w:p w14:paraId="12DCDF89" w14:textId="4601C0D3" w:rsidR="008454C3" w:rsidRPr="00544903" w:rsidRDefault="008454C3" w:rsidP="008454C3">
      <w:pPr>
        <w:rPr>
          <w:rFonts w:ascii="Times New Roman" w:hAnsi="Times New Roman" w:cs="Times New Roman"/>
          <w:b/>
          <w:bCs/>
          <w:sz w:val="22"/>
          <w:szCs w:val="22"/>
          <w:vertAlign w:val="superscript"/>
        </w:rPr>
      </w:pPr>
    </w:p>
    <w:p w14:paraId="3E609B6E" w14:textId="77777777" w:rsidR="00225C2F" w:rsidRPr="00933AA9" w:rsidRDefault="00225C2F" w:rsidP="00933AA9">
      <w:pPr>
        <w:rPr>
          <w:rFonts w:ascii="Times New Roman" w:hAnsi="Times New Roman" w:cs="Times New Roman"/>
          <w:sz w:val="22"/>
          <w:szCs w:val="22"/>
        </w:rPr>
      </w:pPr>
    </w:p>
    <w:p w14:paraId="2BC46A4C" w14:textId="0906E2FB" w:rsidR="009117A5" w:rsidRDefault="009F6CA8" w:rsidP="00244122">
      <w:pPr>
        <w:pStyle w:val="ListParagraph"/>
        <w:ind w:left="90" w:hanging="90"/>
      </w:pPr>
      <w:r>
        <w:rPr>
          <w:rFonts w:ascii="Times New Roman" w:hAnsi="Times New Roman" w:cs="Times New Roman"/>
          <w:noProof/>
          <w:sz w:val="22"/>
          <w:szCs w:val="22"/>
        </w:rPr>
        <w:drawing>
          <wp:inline distT="0" distB="0" distL="0" distR="0" wp14:anchorId="01A062FF" wp14:editId="55D073DC">
            <wp:extent cx="5943600" cy="4457700"/>
            <wp:effectExtent l="0" t="0" r="0" b="0"/>
            <wp:docPr id="2" name="Picture 2" descr="Chart, scatter chart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Picture 2" descr="Chart, scatter chart&#10;&#10;Description automatically generated"/>
                    <pic:cNvPicPr/>
                  </pic:nvPicPr>
                  <pic:blipFill>
                    <a:blip r:embed="rId1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44577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EE8F2AA" w14:textId="77777777" w:rsidR="0050432C" w:rsidRDefault="0050432C" w:rsidP="009F6CA8">
      <w:pPr>
        <w:rPr>
          <w:rFonts w:ascii="Times New Roman" w:hAnsi="Times New Roman" w:cs="Times New Roman"/>
          <w:b/>
          <w:bCs/>
          <w:sz w:val="22"/>
          <w:szCs w:val="22"/>
        </w:rPr>
      </w:pPr>
    </w:p>
    <w:p w14:paraId="17EC99F1" w14:textId="77777777" w:rsidR="004C2748" w:rsidRDefault="004C2748" w:rsidP="009F6CA8">
      <w:pPr>
        <w:rPr>
          <w:rFonts w:ascii="Times New Roman" w:hAnsi="Times New Roman" w:cs="Times New Roman"/>
          <w:b/>
          <w:bCs/>
          <w:sz w:val="22"/>
          <w:szCs w:val="22"/>
        </w:rPr>
      </w:pPr>
    </w:p>
    <w:p w14:paraId="1FF2921F" w14:textId="2125F8B3" w:rsidR="0050432C" w:rsidRDefault="0050432C">
      <w:pPr>
        <w:spacing w:after="160" w:line="259" w:lineRule="auto"/>
        <w:rPr>
          <w:rFonts w:ascii="Times New Roman" w:hAnsi="Times New Roman" w:cs="Times New Roman"/>
          <w:b/>
          <w:bCs/>
          <w:sz w:val="22"/>
          <w:szCs w:val="22"/>
        </w:rPr>
      </w:pPr>
    </w:p>
    <w:p w14:paraId="5E512902" w14:textId="77777777" w:rsidR="004C2748" w:rsidRDefault="004C2748">
      <w:pPr>
        <w:spacing w:after="160" w:line="259" w:lineRule="auto"/>
        <w:rPr>
          <w:rFonts w:ascii="Times New Roman" w:hAnsi="Times New Roman" w:cs="Times New Roman"/>
          <w:b/>
          <w:bCs/>
          <w:sz w:val="22"/>
          <w:szCs w:val="22"/>
        </w:rPr>
      </w:pPr>
    </w:p>
    <w:p w14:paraId="72EA6714" w14:textId="77777777" w:rsidR="004C2748" w:rsidRDefault="004C2748">
      <w:pPr>
        <w:spacing w:after="160" w:line="259" w:lineRule="auto"/>
        <w:rPr>
          <w:rFonts w:ascii="Times New Roman" w:hAnsi="Times New Roman" w:cs="Times New Roman"/>
          <w:b/>
          <w:bCs/>
          <w:sz w:val="22"/>
          <w:szCs w:val="22"/>
        </w:rPr>
      </w:pPr>
    </w:p>
    <w:p w14:paraId="6DAB1445" w14:textId="77777777" w:rsidR="004C2748" w:rsidRDefault="004C2748">
      <w:pPr>
        <w:spacing w:after="160" w:line="259" w:lineRule="auto"/>
        <w:rPr>
          <w:rFonts w:ascii="Times New Roman" w:hAnsi="Times New Roman" w:cs="Times New Roman"/>
          <w:b/>
          <w:bCs/>
          <w:sz w:val="22"/>
          <w:szCs w:val="22"/>
        </w:rPr>
      </w:pPr>
    </w:p>
    <w:p w14:paraId="3E619A16" w14:textId="77777777" w:rsidR="004C2748" w:rsidRDefault="004C2748">
      <w:pPr>
        <w:spacing w:after="160" w:line="259" w:lineRule="auto"/>
        <w:rPr>
          <w:rFonts w:ascii="Times New Roman" w:hAnsi="Times New Roman" w:cs="Times New Roman"/>
          <w:b/>
          <w:bCs/>
          <w:sz w:val="22"/>
          <w:szCs w:val="22"/>
        </w:rPr>
      </w:pPr>
    </w:p>
    <w:p w14:paraId="45E1AC48" w14:textId="77777777" w:rsidR="004C2748" w:rsidRDefault="004C2748">
      <w:pPr>
        <w:spacing w:after="160" w:line="259" w:lineRule="auto"/>
        <w:rPr>
          <w:rFonts w:ascii="Times New Roman" w:hAnsi="Times New Roman" w:cs="Times New Roman"/>
          <w:b/>
          <w:bCs/>
          <w:sz w:val="22"/>
          <w:szCs w:val="22"/>
        </w:rPr>
      </w:pPr>
    </w:p>
    <w:p w14:paraId="44609D36" w14:textId="77777777" w:rsidR="004C2748" w:rsidRDefault="004C2748">
      <w:pPr>
        <w:spacing w:after="160" w:line="259" w:lineRule="auto"/>
        <w:rPr>
          <w:rFonts w:ascii="Times New Roman" w:hAnsi="Times New Roman" w:cs="Times New Roman"/>
          <w:b/>
          <w:bCs/>
          <w:sz w:val="22"/>
          <w:szCs w:val="22"/>
        </w:rPr>
      </w:pPr>
    </w:p>
    <w:p w14:paraId="35E2198E" w14:textId="77777777" w:rsidR="004C2748" w:rsidRDefault="004C2748">
      <w:pPr>
        <w:spacing w:after="160" w:line="259" w:lineRule="auto"/>
        <w:rPr>
          <w:rFonts w:ascii="Times New Roman" w:hAnsi="Times New Roman" w:cs="Times New Roman"/>
          <w:b/>
          <w:bCs/>
          <w:sz w:val="22"/>
          <w:szCs w:val="22"/>
        </w:rPr>
      </w:pPr>
    </w:p>
    <w:p w14:paraId="22EA2F36" w14:textId="67B3E6D8" w:rsidR="00993EEC" w:rsidRDefault="009F6CA8" w:rsidP="00993EEC">
      <w:pPr>
        <w:rPr>
          <w:rFonts w:ascii="Times New Roman" w:hAnsi="Times New Roman" w:cs="Times New Roman"/>
          <w:sz w:val="22"/>
          <w:szCs w:val="22"/>
        </w:rPr>
      </w:pPr>
      <w:r>
        <w:rPr>
          <w:rFonts w:ascii="Times New Roman" w:hAnsi="Times New Roman" w:cs="Times New Roman"/>
          <w:b/>
          <w:bCs/>
          <w:sz w:val="22"/>
          <w:szCs w:val="22"/>
        </w:rPr>
        <w:lastRenderedPageBreak/>
        <w:t>Figure S</w:t>
      </w:r>
      <w:r w:rsidR="0050432C">
        <w:rPr>
          <w:rFonts w:ascii="Times New Roman" w:hAnsi="Times New Roman" w:cs="Times New Roman"/>
          <w:b/>
          <w:bCs/>
          <w:sz w:val="22"/>
          <w:szCs w:val="22"/>
        </w:rPr>
        <w:t>4</w:t>
      </w:r>
      <w:r w:rsidR="00B623F3">
        <w:rPr>
          <w:rFonts w:ascii="Times New Roman" w:hAnsi="Times New Roman" w:cs="Times New Roman"/>
          <w:b/>
          <w:bCs/>
          <w:sz w:val="22"/>
          <w:szCs w:val="22"/>
        </w:rPr>
        <w:t>.</w:t>
      </w:r>
      <w:r>
        <w:rPr>
          <w:rFonts w:ascii="Times New Roman" w:hAnsi="Times New Roman" w:cs="Times New Roman"/>
          <w:b/>
          <w:bCs/>
          <w:sz w:val="22"/>
          <w:szCs w:val="22"/>
        </w:rPr>
        <w:t xml:space="preserve"> Fitted 24HAC profiles from latent profile analysis</w:t>
      </w:r>
      <w:r w:rsidR="00CB270E">
        <w:rPr>
          <w:rFonts w:ascii="Times New Roman" w:hAnsi="Times New Roman" w:cs="Times New Roman"/>
          <w:b/>
          <w:bCs/>
          <w:sz w:val="22"/>
          <w:szCs w:val="22"/>
        </w:rPr>
        <w:t xml:space="preserve"> (3-class solution)</w:t>
      </w:r>
      <w:r>
        <w:rPr>
          <w:rFonts w:ascii="Times New Roman" w:hAnsi="Times New Roman" w:cs="Times New Roman"/>
          <w:b/>
          <w:bCs/>
          <w:sz w:val="22"/>
          <w:szCs w:val="22"/>
        </w:rPr>
        <w:t xml:space="preserve">, where </w:t>
      </w:r>
      <w:proofErr w:type="gramStart"/>
      <w:r>
        <w:rPr>
          <w:rFonts w:ascii="Times New Roman" w:hAnsi="Times New Roman" w:cs="Times New Roman"/>
          <w:b/>
          <w:bCs/>
          <w:sz w:val="22"/>
          <w:szCs w:val="22"/>
        </w:rPr>
        <w:t>each individual</w:t>
      </w:r>
      <w:proofErr w:type="gramEnd"/>
      <w:r>
        <w:rPr>
          <w:rFonts w:ascii="Times New Roman" w:hAnsi="Times New Roman" w:cs="Times New Roman"/>
          <w:b/>
          <w:bCs/>
          <w:sz w:val="22"/>
          <w:szCs w:val="22"/>
        </w:rPr>
        <w:t xml:space="preserve"> is assigned the class with maximum probability. The boxplots present sample quartiles</w:t>
      </w:r>
      <w:r w:rsidR="00006312">
        <w:rPr>
          <w:rFonts w:ascii="Times New Roman" w:hAnsi="Times New Roman" w:cs="Times New Roman"/>
          <w:b/>
          <w:bCs/>
          <w:sz w:val="22"/>
          <w:szCs w:val="22"/>
        </w:rPr>
        <w:t xml:space="preserve"> </w:t>
      </w:r>
      <w:r>
        <w:rPr>
          <w:rFonts w:ascii="Times New Roman" w:hAnsi="Times New Roman" w:cs="Times New Roman"/>
          <w:b/>
          <w:bCs/>
          <w:sz w:val="22"/>
          <w:szCs w:val="22"/>
        </w:rPr>
        <w:t>(N=1034).</w:t>
      </w:r>
      <w:r w:rsidR="00993EEC" w:rsidRPr="00993EEC">
        <w:rPr>
          <w:rFonts w:ascii="Times New Roman" w:hAnsi="Times New Roman" w:cs="Times New Roman"/>
          <w:sz w:val="22"/>
          <w:szCs w:val="22"/>
          <w:vertAlign w:val="superscript"/>
        </w:rPr>
        <w:t xml:space="preserve"> </w:t>
      </w:r>
      <w:r w:rsidR="00993EEC">
        <w:rPr>
          <w:rFonts w:ascii="Times New Roman" w:hAnsi="Times New Roman" w:cs="Times New Roman"/>
          <w:sz w:val="22"/>
          <w:szCs w:val="22"/>
        </w:rPr>
        <w:t>The number (%) of subjects in profile 1-3 is, respectively, 177 (17.1%), 622 (60.2%), and 235 (22.7%).</w:t>
      </w:r>
    </w:p>
    <w:p w14:paraId="47958884" w14:textId="0D21E849" w:rsidR="009F6CA8" w:rsidRPr="00544903" w:rsidRDefault="009F6CA8" w:rsidP="009F6CA8">
      <w:pPr>
        <w:rPr>
          <w:rFonts w:ascii="Times New Roman" w:hAnsi="Times New Roman" w:cs="Times New Roman"/>
          <w:b/>
          <w:bCs/>
          <w:sz w:val="22"/>
          <w:szCs w:val="22"/>
          <w:vertAlign w:val="superscript"/>
        </w:rPr>
      </w:pPr>
    </w:p>
    <w:p w14:paraId="2D950978" w14:textId="57D893EB" w:rsidR="009F6CA8" w:rsidRDefault="009F6CA8" w:rsidP="009F6CA8">
      <w:pPr>
        <w:rPr>
          <w:rFonts w:ascii="Times New Roman" w:hAnsi="Times New Roman" w:cs="Times New Roman"/>
          <w:b/>
          <w:bCs/>
          <w:sz w:val="22"/>
          <w:szCs w:val="22"/>
        </w:rPr>
      </w:pPr>
      <w:r>
        <w:rPr>
          <w:rFonts w:ascii="Times New Roman" w:hAnsi="Times New Roman" w:cs="Times New Roman"/>
          <w:b/>
          <w:bCs/>
          <w:noProof/>
          <w:sz w:val="22"/>
          <w:szCs w:val="22"/>
        </w:rPr>
        <w:drawing>
          <wp:inline distT="0" distB="0" distL="0" distR="0" wp14:anchorId="2AAF7F1B" wp14:editId="2D89F264">
            <wp:extent cx="5943600" cy="4457700"/>
            <wp:effectExtent l="0" t="0" r="0" b="0"/>
            <wp:docPr id="10" name="Picture 10" descr="Chart, box and whisker chart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0" name="Picture 10" descr="Chart, box and whisker chart&#10;&#10;Description automatically generated"/>
                    <pic:cNvPicPr/>
                  </pic:nvPicPr>
                  <pic:blipFill>
                    <a:blip r:embed="rId1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44577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CFE469A" w14:textId="77777777" w:rsidR="008454C3" w:rsidRPr="00706D39" w:rsidRDefault="008454C3" w:rsidP="009117A5">
      <w:pPr>
        <w:rPr>
          <w:rFonts w:ascii="Times New Roman" w:hAnsi="Times New Roman" w:cs="Times New Roman"/>
          <w:sz w:val="22"/>
          <w:szCs w:val="22"/>
        </w:rPr>
      </w:pPr>
    </w:p>
    <w:sectPr w:rsidR="008454C3" w:rsidRPr="00706D39">
      <w:headerReference w:type="even" r:id="rId16"/>
      <w:headerReference w:type="default" r:id="rId17"/>
      <w:footerReference w:type="even" r:id="rId18"/>
      <w:footerReference w:type="default" r:id="rId19"/>
      <w:headerReference w:type="first" r:id="rId20"/>
      <w:footerReference w:type="first" r:id="rId21"/>
      <w:pgSz w:w="12240" w:h="15840"/>
      <w:pgMar w:top="1440" w:right="1440" w:bottom="1440" w:left="1440" w:header="720" w:footer="720" w:gutter="0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74491276" w14:textId="77777777" w:rsidR="00CE2A9F" w:rsidRDefault="00CE2A9F" w:rsidP="0010137C">
      <w:r>
        <w:separator/>
      </w:r>
    </w:p>
  </w:endnote>
  <w:endnote w:type="continuationSeparator" w:id="0">
    <w:p w14:paraId="2F908808" w14:textId="77777777" w:rsidR="00CE2A9F" w:rsidRDefault="00CE2A9F" w:rsidP="0010137C">
      <w:r>
        <w:continuationSeparator/>
      </w:r>
    </w:p>
  </w:endnote>
  <w:endnote w:type="continuationNotice" w:id="1">
    <w:p w14:paraId="06931BBB" w14:textId="77777777" w:rsidR="00CE2A9F" w:rsidRDefault="00CE2A9F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0002AFF" w:usb1="C000247B" w:usb2="00000009" w:usb3="00000000" w:csb0="000001FF" w:csb1="00000000"/>
  </w:font>
  <w:font w:name="Cambria Math">
    <w:panose1 w:val="02040503050406030204"/>
    <w:charset w:val="00"/>
    <w:family w:val="roman"/>
    <w:pitch w:val="variable"/>
    <w:sig w:usb0="E00002FF" w:usb1="420024FF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C107D51" w14:textId="77777777" w:rsidR="0010137C" w:rsidRDefault="0010137C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F1405F9" w14:textId="77777777" w:rsidR="0010137C" w:rsidRDefault="0010137C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2AEC95" w14:textId="77777777" w:rsidR="0010137C" w:rsidRDefault="0010137C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52B7C3BC" w14:textId="77777777" w:rsidR="00CE2A9F" w:rsidRDefault="00CE2A9F" w:rsidP="0010137C">
      <w:r>
        <w:separator/>
      </w:r>
    </w:p>
  </w:footnote>
  <w:footnote w:type="continuationSeparator" w:id="0">
    <w:p w14:paraId="2ABA7247" w14:textId="77777777" w:rsidR="00CE2A9F" w:rsidRDefault="00CE2A9F" w:rsidP="0010137C">
      <w:r>
        <w:continuationSeparator/>
      </w:r>
    </w:p>
  </w:footnote>
  <w:footnote w:type="continuationNotice" w:id="1">
    <w:p w14:paraId="2A82004F" w14:textId="77777777" w:rsidR="00CE2A9F" w:rsidRDefault="00CE2A9F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E54263A" w14:textId="77777777" w:rsidR="0010137C" w:rsidRDefault="0010137C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1CC2FDE" w14:textId="77777777" w:rsidR="0010137C" w:rsidRDefault="0010137C">
    <w:pPr>
      <w:pStyle w:val="Header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78C0912" w14:textId="77777777" w:rsidR="0010137C" w:rsidRDefault="0010137C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93D0B1C"/>
    <w:multiLevelType w:val="hybridMultilevel"/>
    <w:tmpl w:val="68561A48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9D85442"/>
    <w:multiLevelType w:val="hybridMultilevel"/>
    <w:tmpl w:val="7C2AE7E4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1AE612C3"/>
    <w:multiLevelType w:val="hybridMultilevel"/>
    <w:tmpl w:val="CF9AE9EA"/>
    <w:lvl w:ilvl="0" w:tplc="EDF20930">
      <w:numFmt w:val="bullet"/>
      <w:lvlText w:val=""/>
      <w:lvlJc w:val="left"/>
      <w:pPr>
        <w:ind w:left="720" w:hanging="360"/>
      </w:pPr>
      <w:rPr>
        <w:rFonts w:ascii="Symbol" w:eastAsiaTheme="minorEastAsia" w:hAnsi="Symbol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233F6E32"/>
    <w:multiLevelType w:val="hybridMultilevel"/>
    <w:tmpl w:val="897E3562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3B40524D"/>
    <w:multiLevelType w:val="hybridMultilevel"/>
    <w:tmpl w:val="B6068EB8"/>
    <w:lvl w:ilvl="0" w:tplc="BB0C51C8">
      <w:start w:val="8"/>
      <w:numFmt w:val="bullet"/>
      <w:lvlText w:val=""/>
      <w:lvlJc w:val="left"/>
      <w:pPr>
        <w:ind w:left="720" w:hanging="360"/>
      </w:pPr>
      <w:rPr>
        <w:rFonts w:ascii="Symbol" w:eastAsiaTheme="minorHAnsi" w:hAnsi="Symbol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40083A17"/>
    <w:multiLevelType w:val="hybridMultilevel"/>
    <w:tmpl w:val="415A7552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41A64A40"/>
    <w:multiLevelType w:val="hybridMultilevel"/>
    <w:tmpl w:val="E71E245C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458F3723"/>
    <w:multiLevelType w:val="hybridMultilevel"/>
    <w:tmpl w:val="8BE435EA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52844AAF"/>
    <w:multiLevelType w:val="hybridMultilevel"/>
    <w:tmpl w:val="B808C114"/>
    <w:lvl w:ilvl="0" w:tplc="D12644DA">
      <w:numFmt w:val="bullet"/>
      <w:lvlText w:val=""/>
      <w:lvlJc w:val="left"/>
      <w:pPr>
        <w:ind w:left="720" w:hanging="360"/>
      </w:pPr>
      <w:rPr>
        <w:rFonts w:ascii="Symbol" w:eastAsiaTheme="minorEastAsia" w:hAnsi="Symbol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5FE0514E"/>
    <w:multiLevelType w:val="hybridMultilevel"/>
    <w:tmpl w:val="D4C4F1B4"/>
    <w:lvl w:ilvl="0" w:tplc="2584809E">
      <w:start w:val="8"/>
      <w:numFmt w:val="bullet"/>
      <w:lvlText w:val=""/>
      <w:lvlJc w:val="left"/>
      <w:pPr>
        <w:ind w:left="720" w:hanging="360"/>
      </w:pPr>
      <w:rPr>
        <w:rFonts w:ascii="Symbol" w:eastAsiaTheme="minorHAnsi" w:hAnsi="Symbol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68A2622D"/>
    <w:multiLevelType w:val="hybridMultilevel"/>
    <w:tmpl w:val="415A7552"/>
    <w:lvl w:ilvl="0" w:tplc="FFFFFFF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6E520C57"/>
    <w:multiLevelType w:val="hybridMultilevel"/>
    <w:tmpl w:val="415A7552"/>
    <w:lvl w:ilvl="0" w:tplc="FFFFFFF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70902351"/>
    <w:multiLevelType w:val="hybridMultilevel"/>
    <w:tmpl w:val="C82243EC"/>
    <w:lvl w:ilvl="0" w:tplc="C97C1FAE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7691C026"/>
    <w:multiLevelType w:val="hybridMultilevel"/>
    <w:tmpl w:val="AC500E0A"/>
    <w:lvl w:ilvl="0" w:tplc="E94CCB86">
      <w:start w:val="1"/>
      <w:numFmt w:val="decimal"/>
      <w:lvlText w:val="%1."/>
      <w:lvlJc w:val="left"/>
      <w:pPr>
        <w:ind w:left="360" w:hanging="360"/>
      </w:pPr>
    </w:lvl>
    <w:lvl w:ilvl="1" w:tplc="923EF094">
      <w:start w:val="1"/>
      <w:numFmt w:val="lowerLetter"/>
      <w:lvlText w:val="%2."/>
      <w:lvlJc w:val="left"/>
      <w:pPr>
        <w:ind w:left="1080" w:hanging="360"/>
      </w:pPr>
    </w:lvl>
    <w:lvl w:ilvl="2" w:tplc="FC200C96">
      <w:start w:val="1"/>
      <w:numFmt w:val="lowerRoman"/>
      <w:lvlText w:val="%3."/>
      <w:lvlJc w:val="right"/>
      <w:pPr>
        <w:ind w:left="1800" w:hanging="180"/>
      </w:pPr>
    </w:lvl>
    <w:lvl w:ilvl="3" w:tplc="14685AB6">
      <w:start w:val="1"/>
      <w:numFmt w:val="decimal"/>
      <w:lvlText w:val="%4."/>
      <w:lvlJc w:val="left"/>
      <w:pPr>
        <w:ind w:left="2520" w:hanging="360"/>
      </w:pPr>
    </w:lvl>
    <w:lvl w:ilvl="4" w:tplc="62B42764">
      <w:start w:val="1"/>
      <w:numFmt w:val="lowerLetter"/>
      <w:lvlText w:val="%5."/>
      <w:lvlJc w:val="left"/>
      <w:pPr>
        <w:ind w:left="3240" w:hanging="360"/>
      </w:pPr>
    </w:lvl>
    <w:lvl w:ilvl="5" w:tplc="980A2208">
      <w:start w:val="1"/>
      <w:numFmt w:val="lowerRoman"/>
      <w:lvlText w:val="%6."/>
      <w:lvlJc w:val="right"/>
      <w:pPr>
        <w:ind w:left="3960" w:hanging="180"/>
      </w:pPr>
    </w:lvl>
    <w:lvl w:ilvl="6" w:tplc="D7AEC124">
      <w:start w:val="1"/>
      <w:numFmt w:val="decimal"/>
      <w:lvlText w:val="%7."/>
      <w:lvlJc w:val="left"/>
      <w:pPr>
        <w:ind w:left="4680" w:hanging="360"/>
      </w:pPr>
    </w:lvl>
    <w:lvl w:ilvl="7" w:tplc="2E664C60">
      <w:start w:val="1"/>
      <w:numFmt w:val="lowerLetter"/>
      <w:lvlText w:val="%8."/>
      <w:lvlJc w:val="left"/>
      <w:pPr>
        <w:ind w:left="5400" w:hanging="360"/>
      </w:pPr>
    </w:lvl>
    <w:lvl w:ilvl="8" w:tplc="749A9FCA">
      <w:start w:val="1"/>
      <w:numFmt w:val="lowerRoman"/>
      <w:lvlText w:val="%9."/>
      <w:lvlJc w:val="right"/>
      <w:pPr>
        <w:ind w:left="6120" w:hanging="180"/>
      </w:pPr>
    </w:lvl>
  </w:abstractNum>
  <w:num w:numId="1" w16cid:durableId="1558125203">
    <w:abstractNumId w:val="13"/>
  </w:num>
  <w:num w:numId="2" w16cid:durableId="730471022">
    <w:abstractNumId w:val="1"/>
  </w:num>
  <w:num w:numId="3" w16cid:durableId="697776849">
    <w:abstractNumId w:val="6"/>
  </w:num>
  <w:num w:numId="4" w16cid:durableId="901065722">
    <w:abstractNumId w:val="7"/>
  </w:num>
  <w:num w:numId="5" w16cid:durableId="55860463">
    <w:abstractNumId w:val="3"/>
  </w:num>
  <w:num w:numId="6" w16cid:durableId="637342019">
    <w:abstractNumId w:val="0"/>
  </w:num>
  <w:num w:numId="7" w16cid:durableId="755051390">
    <w:abstractNumId w:val="5"/>
  </w:num>
  <w:num w:numId="8" w16cid:durableId="30736837">
    <w:abstractNumId w:val="10"/>
  </w:num>
  <w:num w:numId="9" w16cid:durableId="666634884">
    <w:abstractNumId w:val="11"/>
  </w:num>
  <w:num w:numId="10" w16cid:durableId="584648128">
    <w:abstractNumId w:val="2"/>
  </w:num>
  <w:num w:numId="11" w16cid:durableId="1533880293">
    <w:abstractNumId w:val="8"/>
  </w:num>
  <w:num w:numId="12" w16cid:durableId="891424431">
    <w:abstractNumId w:val="12"/>
  </w:num>
  <w:num w:numId="13" w16cid:durableId="1927759858">
    <w:abstractNumId w:val="9"/>
  </w:num>
  <w:num w:numId="14" w16cid:durableId="1587878509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55"/>
  <w:proofState w:spelling="clean" w:grammar="clean"/>
  <w:defaultTabStop w:val="720"/>
  <w:characterSpacingControl w:val="doNotCompress"/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86908"/>
    <w:rsid w:val="00005174"/>
    <w:rsid w:val="00006312"/>
    <w:rsid w:val="00012912"/>
    <w:rsid w:val="00021D29"/>
    <w:rsid w:val="000246B9"/>
    <w:rsid w:val="00034A66"/>
    <w:rsid w:val="00043401"/>
    <w:rsid w:val="00043A1D"/>
    <w:rsid w:val="00046741"/>
    <w:rsid w:val="00052E6B"/>
    <w:rsid w:val="0005356C"/>
    <w:rsid w:val="00070AB1"/>
    <w:rsid w:val="00071D8E"/>
    <w:rsid w:val="000725AF"/>
    <w:rsid w:val="00090FBD"/>
    <w:rsid w:val="000959A1"/>
    <w:rsid w:val="00096F4D"/>
    <w:rsid w:val="00097B6D"/>
    <w:rsid w:val="000A65AD"/>
    <w:rsid w:val="000B3B6D"/>
    <w:rsid w:val="000C702F"/>
    <w:rsid w:val="000D0D64"/>
    <w:rsid w:val="000D52F2"/>
    <w:rsid w:val="000D573A"/>
    <w:rsid w:val="000E0E9F"/>
    <w:rsid w:val="000E1630"/>
    <w:rsid w:val="000E33D5"/>
    <w:rsid w:val="000E685F"/>
    <w:rsid w:val="000F004F"/>
    <w:rsid w:val="000F1254"/>
    <w:rsid w:val="000F2C03"/>
    <w:rsid w:val="000F3E77"/>
    <w:rsid w:val="000F5733"/>
    <w:rsid w:val="000F6D71"/>
    <w:rsid w:val="000F7729"/>
    <w:rsid w:val="001002E5"/>
    <w:rsid w:val="0010137C"/>
    <w:rsid w:val="00104B1B"/>
    <w:rsid w:val="00114C23"/>
    <w:rsid w:val="0011783D"/>
    <w:rsid w:val="00123F13"/>
    <w:rsid w:val="001243A9"/>
    <w:rsid w:val="001319C7"/>
    <w:rsid w:val="00136B43"/>
    <w:rsid w:val="00141FC7"/>
    <w:rsid w:val="0014469E"/>
    <w:rsid w:val="0014787C"/>
    <w:rsid w:val="00153CFC"/>
    <w:rsid w:val="00161B59"/>
    <w:rsid w:val="00165B30"/>
    <w:rsid w:val="00172184"/>
    <w:rsid w:val="00180B81"/>
    <w:rsid w:val="00184003"/>
    <w:rsid w:val="00184595"/>
    <w:rsid w:val="00197071"/>
    <w:rsid w:val="001A6B61"/>
    <w:rsid w:val="001B1BA8"/>
    <w:rsid w:val="001B2716"/>
    <w:rsid w:val="001B36F3"/>
    <w:rsid w:val="001C65A3"/>
    <w:rsid w:val="001D6482"/>
    <w:rsid w:val="001E2F9D"/>
    <w:rsid w:val="001E7E52"/>
    <w:rsid w:val="001F311F"/>
    <w:rsid w:val="001F7419"/>
    <w:rsid w:val="002045C3"/>
    <w:rsid w:val="002047E3"/>
    <w:rsid w:val="002049D8"/>
    <w:rsid w:val="00204A3A"/>
    <w:rsid w:val="00215020"/>
    <w:rsid w:val="00225C2F"/>
    <w:rsid w:val="00226D57"/>
    <w:rsid w:val="002317FD"/>
    <w:rsid w:val="00232DBD"/>
    <w:rsid w:val="002347F9"/>
    <w:rsid w:val="0023523D"/>
    <w:rsid w:val="0023653A"/>
    <w:rsid w:val="0024262D"/>
    <w:rsid w:val="00244122"/>
    <w:rsid w:val="00246660"/>
    <w:rsid w:val="00251DCD"/>
    <w:rsid w:val="00252D32"/>
    <w:rsid w:val="00255EC2"/>
    <w:rsid w:val="00267B41"/>
    <w:rsid w:val="00267C0B"/>
    <w:rsid w:val="00271A84"/>
    <w:rsid w:val="00273AB3"/>
    <w:rsid w:val="00275D03"/>
    <w:rsid w:val="002864BC"/>
    <w:rsid w:val="0029135B"/>
    <w:rsid w:val="00297CA7"/>
    <w:rsid w:val="002B1BF0"/>
    <w:rsid w:val="002B25B4"/>
    <w:rsid w:val="002B5B3C"/>
    <w:rsid w:val="002C1A77"/>
    <w:rsid w:val="002C5B56"/>
    <w:rsid w:val="002D21C5"/>
    <w:rsid w:val="002E1A5B"/>
    <w:rsid w:val="002E1BC8"/>
    <w:rsid w:val="002E2F72"/>
    <w:rsid w:val="002E60D1"/>
    <w:rsid w:val="002F0514"/>
    <w:rsid w:val="002F5283"/>
    <w:rsid w:val="0031206F"/>
    <w:rsid w:val="00317DE0"/>
    <w:rsid w:val="0033193D"/>
    <w:rsid w:val="00340CC4"/>
    <w:rsid w:val="003424D1"/>
    <w:rsid w:val="00343AB4"/>
    <w:rsid w:val="003500EA"/>
    <w:rsid w:val="00356B75"/>
    <w:rsid w:val="00360467"/>
    <w:rsid w:val="00361563"/>
    <w:rsid w:val="00366325"/>
    <w:rsid w:val="003703EE"/>
    <w:rsid w:val="00370D8B"/>
    <w:rsid w:val="00380F3E"/>
    <w:rsid w:val="00385E96"/>
    <w:rsid w:val="00387A7D"/>
    <w:rsid w:val="00395250"/>
    <w:rsid w:val="003A2815"/>
    <w:rsid w:val="003A2AA6"/>
    <w:rsid w:val="003A3494"/>
    <w:rsid w:val="003A5DDE"/>
    <w:rsid w:val="003A7273"/>
    <w:rsid w:val="003B185B"/>
    <w:rsid w:val="003B1C04"/>
    <w:rsid w:val="003B4125"/>
    <w:rsid w:val="003B6798"/>
    <w:rsid w:val="003C0B75"/>
    <w:rsid w:val="003D3791"/>
    <w:rsid w:val="003D4804"/>
    <w:rsid w:val="003D7990"/>
    <w:rsid w:val="003E038D"/>
    <w:rsid w:val="003E418D"/>
    <w:rsid w:val="003E53BD"/>
    <w:rsid w:val="003E7BA2"/>
    <w:rsid w:val="003F355D"/>
    <w:rsid w:val="003F3697"/>
    <w:rsid w:val="003F7749"/>
    <w:rsid w:val="00403FC9"/>
    <w:rsid w:val="0040667D"/>
    <w:rsid w:val="00420FDF"/>
    <w:rsid w:val="004234A0"/>
    <w:rsid w:val="004243FA"/>
    <w:rsid w:val="0042551C"/>
    <w:rsid w:val="0043250C"/>
    <w:rsid w:val="00433654"/>
    <w:rsid w:val="00436FE5"/>
    <w:rsid w:val="00441519"/>
    <w:rsid w:val="004605DB"/>
    <w:rsid w:val="00462838"/>
    <w:rsid w:val="004754F3"/>
    <w:rsid w:val="00477781"/>
    <w:rsid w:val="00481278"/>
    <w:rsid w:val="004A16B9"/>
    <w:rsid w:val="004A4501"/>
    <w:rsid w:val="004B4F0B"/>
    <w:rsid w:val="004B5BE4"/>
    <w:rsid w:val="004C2748"/>
    <w:rsid w:val="004C7311"/>
    <w:rsid w:val="004C7546"/>
    <w:rsid w:val="004D15D8"/>
    <w:rsid w:val="004D5F08"/>
    <w:rsid w:val="004E0945"/>
    <w:rsid w:val="004F0A3F"/>
    <w:rsid w:val="004F158E"/>
    <w:rsid w:val="0050286D"/>
    <w:rsid w:val="0050432C"/>
    <w:rsid w:val="00504C64"/>
    <w:rsid w:val="00510EE1"/>
    <w:rsid w:val="0051132A"/>
    <w:rsid w:val="00514765"/>
    <w:rsid w:val="00516535"/>
    <w:rsid w:val="00536969"/>
    <w:rsid w:val="00544903"/>
    <w:rsid w:val="00545AB8"/>
    <w:rsid w:val="00552639"/>
    <w:rsid w:val="005550C1"/>
    <w:rsid w:val="00557DB5"/>
    <w:rsid w:val="00560E0B"/>
    <w:rsid w:val="00561211"/>
    <w:rsid w:val="00566F1B"/>
    <w:rsid w:val="005713DD"/>
    <w:rsid w:val="00572CC9"/>
    <w:rsid w:val="005757D8"/>
    <w:rsid w:val="00577A33"/>
    <w:rsid w:val="0058494B"/>
    <w:rsid w:val="00586908"/>
    <w:rsid w:val="00596037"/>
    <w:rsid w:val="00596BA6"/>
    <w:rsid w:val="005A3021"/>
    <w:rsid w:val="005A4F9A"/>
    <w:rsid w:val="005B172A"/>
    <w:rsid w:val="005B7E4A"/>
    <w:rsid w:val="005C1243"/>
    <w:rsid w:val="005C5837"/>
    <w:rsid w:val="005F75ED"/>
    <w:rsid w:val="006014E4"/>
    <w:rsid w:val="0060439C"/>
    <w:rsid w:val="00606E47"/>
    <w:rsid w:val="00607D75"/>
    <w:rsid w:val="00610627"/>
    <w:rsid w:val="00610A25"/>
    <w:rsid w:val="00610DDE"/>
    <w:rsid w:val="00615171"/>
    <w:rsid w:val="00615C1A"/>
    <w:rsid w:val="00625D5A"/>
    <w:rsid w:val="0063139B"/>
    <w:rsid w:val="006369EF"/>
    <w:rsid w:val="006450AA"/>
    <w:rsid w:val="00651208"/>
    <w:rsid w:val="00654FDD"/>
    <w:rsid w:val="00655FF1"/>
    <w:rsid w:val="00656C28"/>
    <w:rsid w:val="00660B49"/>
    <w:rsid w:val="00663B30"/>
    <w:rsid w:val="00664412"/>
    <w:rsid w:val="00664E50"/>
    <w:rsid w:val="00683F5B"/>
    <w:rsid w:val="00691D6B"/>
    <w:rsid w:val="00692D64"/>
    <w:rsid w:val="00694E55"/>
    <w:rsid w:val="006A02F5"/>
    <w:rsid w:val="006A1DCE"/>
    <w:rsid w:val="006B0161"/>
    <w:rsid w:val="006C1181"/>
    <w:rsid w:val="006E1128"/>
    <w:rsid w:val="006E1F65"/>
    <w:rsid w:val="006E65DF"/>
    <w:rsid w:val="006F11FA"/>
    <w:rsid w:val="006F153D"/>
    <w:rsid w:val="006F3DE1"/>
    <w:rsid w:val="00706D39"/>
    <w:rsid w:val="007120C8"/>
    <w:rsid w:val="00721868"/>
    <w:rsid w:val="00725E15"/>
    <w:rsid w:val="00727BCB"/>
    <w:rsid w:val="00734355"/>
    <w:rsid w:val="00734A8C"/>
    <w:rsid w:val="00734F9D"/>
    <w:rsid w:val="0073574B"/>
    <w:rsid w:val="0073741A"/>
    <w:rsid w:val="00737610"/>
    <w:rsid w:val="00741DB9"/>
    <w:rsid w:val="00742ADB"/>
    <w:rsid w:val="0074376E"/>
    <w:rsid w:val="00743A06"/>
    <w:rsid w:val="0074447F"/>
    <w:rsid w:val="007461AA"/>
    <w:rsid w:val="00747391"/>
    <w:rsid w:val="007473B8"/>
    <w:rsid w:val="00753C2D"/>
    <w:rsid w:val="00755378"/>
    <w:rsid w:val="0075730A"/>
    <w:rsid w:val="0076136C"/>
    <w:rsid w:val="00764663"/>
    <w:rsid w:val="00767A06"/>
    <w:rsid w:val="00771F85"/>
    <w:rsid w:val="00772FE1"/>
    <w:rsid w:val="0078022A"/>
    <w:rsid w:val="007851B7"/>
    <w:rsid w:val="0079016F"/>
    <w:rsid w:val="007A32C8"/>
    <w:rsid w:val="007A32FC"/>
    <w:rsid w:val="007A40FE"/>
    <w:rsid w:val="007B6C60"/>
    <w:rsid w:val="007C627E"/>
    <w:rsid w:val="007D0D92"/>
    <w:rsid w:val="007D3133"/>
    <w:rsid w:val="007D557D"/>
    <w:rsid w:val="007F7E29"/>
    <w:rsid w:val="00802A20"/>
    <w:rsid w:val="0080401C"/>
    <w:rsid w:val="008131DE"/>
    <w:rsid w:val="00813D14"/>
    <w:rsid w:val="008210B3"/>
    <w:rsid w:val="00824C0B"/>
    <w:rsid w:val="008267BE"/>
    <w:rsid w:val="00827572"/>
    <w:rsid w:val="00831B67"/>
    <w:rsid w:val="008454C3"/>
    <w:rsid w:val="00852326"/>
    <w:rsid w:val="0085273A"/>
    <w:rsid w:val="008606F6"/>
    <w:rsid w:val="008654BE"/>
    <w:rsid w:val="0086709E"/>
    <w:rsid w:val="008728EE"/>
    <w:rsid w:val="00882ECD"/>
    <w:rsid w:val="00882F3A"/>
    <w:rsid w:val="00890942"/>
    <w:rsid w:val="008910E9"/>
    <w:rsid w:val="0089200E"/>
    <w:rsid w:val="008A3C1B"/>
    <w:rsid w:val="008B34BB"/>
    <w:rsid w:val="008C0D60"/>
    <w:rsid w:val="008C536A"/>
    <w:rsid w:val="008C73DD"/>
    <w:rsid w:val="008E560A"/>
    <w:rsid w:val="008F2C57"/>
    <w:rsid w:val="00906D6A"/>
    <w:rsid w:val="00907575"/>
    <w:rsid w:val="00910A6C"/>
    <w:rsid w:val="009117A5"/>
    <w:rsid w:val="00920C45"/>
    <w:rsid w:val="00922754"/>
    <w:rsid w:val="00926A46"/>
    <w:rsid w:val="00926A47"/>
    <w:rsid w:val="0093250E"/>
    <w:rsid w:val="00933AA9"/>
    <w:rsid w:val="009370FB"/>
    <w:rsid w:val="0094098B"/>
    <w:rsid w:val="00942A98"/>
    <w:rsid w:val="00943AFE"/>
    <w:rsid w:val="009473F7"/>
    <w:rsid w:val="009478EC"/>
    <w:rsid w:val="0095273F"/>
    <w:rsid w:val="00952EC7"/>
    <w:rsid w:val="00953278"/>
    <w:rsid w:val="00960E13"/>
    <w:rsid w:val="0096135A"/>
    <w:rsid w:val="0097078D"/>
    <w:rsid w:val="00970A98"/>
    <w:rsid w:val="0097210C"/>
    <w:rsid w:val="00973BFA"/>
    <w:rsid w:val="00975F28"/>
    <w:rsid w:val="009817E9"/>
    <w:rsid w:val="00981800"/>
    <w:rsid w:val="00981F59"/>
    <w:rsid w:val="00993EEC"/>
    <w:rsid w:val="009944C8"/>
    <w:rsid w:val="00996629"/>
    <w:rsid w:val="009A116A"/>
    <w:rsid w:val="009A3441"/>
    <w:rsid w:val="009A4003"/>
    <w:rsid w:val="009A514D"/>
    <w:rsid w:val="009A6570"/>
    <w:rsid w:val="009B0EDE"/>
    <w:rsid w:val="009B60D3"/>
    <w:rsid w:val="009D7EDB"/>
    <w:rsid w:val="009E2B5E"/>
    <w:rsid w:val="009E420A"/>
    <w:rsid w:val="009E6C1F"/>
    <w:rsid w:val="009F0792"/>
    <w:rsid w:val="009F3BAE"/>
    <w:rsid w:val="009F6CA8"/>
    <w:rsid w:val="00A0382E"/>
    <w:rsid w:val="00A06FA2"/>
    <w:rsid w:val="00A12D8E"/>
    <w:rsid w:val="00A221A3"/>
    <w:rsid w:val="00A230F0"/>
    <w:rsid w:val="00A23DCF"/>
    <w:rsid w:val="00A25858"/>
    <w:rsid w:val="00A26624"/>
    <w:rsid w:val="00A27407"/>
    <w:rsid w:val="00A316A7"/>
    <w:rsid w:val="00A3484E"/>
    <w:rsid w:val="00A36A96"/>
    <w:rsid w:val="00A407E2"/>
    <w:rsid w:val="00A516B8"/>
    <w:rsid w:val="00A53267"/>
    <w:rsid w:val="00A66203"/>
    <w:rsid w:val="00A740F2"/>
    <w:rsid w:val="00A749EA"/>
    <w:rsid w:val="00A80DF8"/>
    <w:rsid w:val="00A9042E"/>
    <w:rsid w:val="00A90D68"/>
    <w:rsid w:val="00A95BFB"/>
    <w:rsid w:val="00A96F90"/>
    <w:rsid w:val="00AA7F78"/>
    <w:rsid w:val="00AB15C7"/>
    <w:rsid w:val="00AB5FD1"/>
    <w:rsid w:val="00AC0382"/>
    <w:rsid w:val="00AC0DFF"/>
    <w:rsid w:val="00AC5E01"/>
    <w:rsid w:val="00AD1582"/>
    <w:rsid w:val="00AD509B"/>
    <w:rsid w:val="00AE0026"/>
    <w:rsid w:val="00AE2D7B"/>
    <w:rsid w:val="00AF1714"/>
    <w:rsid w:val="00AF2783"/>
    <w:rsid w:val="00AF389B"/>
    <w:rsid w:val="00AF3FCA"/>
    <w:rsid w:val="00AF52F5"/>
    <w:rsid w:val="00AF557A"/>
    <w:rsid w:val="00B02C39"/>
    <w:rsid w:val="00B05703"/>
    <w:rsid w:val="00B072F1"/>
    <w:rsid w:val="00B12B4F"/>
    <w:rsid w:val="00B13636"/>
    <w:rsid w:val="00B173E3"/>
    <w:rsid w:val="00B17F51"/>
    <w:rsid w:val="00B215D3"/>
    <w:rsid w:val="00B2420F"/>
    <w:rsid w:val="00B309B5"/>
    <w:rsid w:val="00B34ACB"/>
    <w:rsid w:val="00B40165"/>
    <w:rsid w:val="00B40BA2"/>
    <w:rsid w:val="00B4266C"/>
    <w:rsid w:val="00B46611"/>
    <w:rsid w:val="00B519DF"/>
    <w:rsid w:val="00B54C78"/>
    <w:rsid w:val="00B565A6"/>
    <w:rsid w:val="00B57C82"/>
    <w:rsid w:val="00B623F3"/>
    <w:rsid w:val="00B63A0C"/>
    <w:rsid w:val="00B66682"/>
    <w:rsid w:val="00B7009B"/>
    <w:rsid w:val="00B80AF2"/>
    <w:rsid w:val="00B81C63"/>
    <w:rsid w:val="00B83944"/>
    <w:rsid w:val="00B85B08"/>
    <w:rsid w:val="00B85E5E"/>
    <w:rsid w:val="00B868F0"/>
    <w:rsid w:val="00B962D3"/>
    <w:rsid w:val="00BA2732"/>
    <w:rsid w:val="00BA71D3"/>
    <w:rsid w:val="00BA75EF"/>
    <w:rsid w:val="00BB442A"/>
    <w:rsid w:val="00BB4619"/>
    <w:rsid w:val="00BD00A5"/>
    <w:rsid w:val="00BD34D1"/>
    <w:rsid w:val="00BE49FE"/>
    <w:rsid w:val="00BF1A50"/>
    <w:rsid w:val="00BF4689"/>
    <w:rsid w:val="00BF4971"/>
    <w:rsid w:val="00C0079E"/>
    <w:rsid w:val="00C02A13"/>
    <w:rsid w:val="00C031E0"/>
    <w:rsid w:val="00C10DAA"/>
    <w:rsid w:val="00C12B58"/>
    <w:rsid w:val="00C14690"/>
    <w:rsid w:val="00C1485D"/>
    <w:rsid w:val="00C17E7A"/>
    <w:rsid w:val="00C21D76"/>
    <w:rsid w:val="00C26CE3"/>
    <w:rsid w:val="00C3474D"/>
    <w:rsid w:val="00C43746"/>
    <w:rsid w:val="00C52DE8"/>
    <w:rsid w:val="00C569FE"/>
    <w:rsid w:val="00C64FE7"/>
    <w:rsid w:val="00C653CD"/>
    <w:rsid w:val="00C70943"/>
    <w:rsid w:val="00C71247"/>
    <w:rsid w:val="00C773A8"/>
    <w:rsid w:val="00C82E18"/>
    <w:rsid w:val="00C861E7"/>
    <w:rsid w:val="00C924B7"/>
    <w:rsid w:val="00C92E13"/>
    <w:rsid w:val="00C9378C"/>
    <w:rsid w:val="00C93FB3"/>
    <w:rsid w:val="00C95AE9"/>
    <w:rsid w:val="00C97127"/>
    <w:rsid w:val="00CA2360"/>
    <w:rsid w:val="00CA393D"/>
    <w:rsid w:val="00CA5F45"/>
    <w:rsid w:val="00CB270E"/>
    <w:rsid w:val="00CB599F"/>
    <w:rsid w:val="00CB6A9D"/>
    <w:rsid w:val="00CB6F8D"/>
    <w:rsid w:val="00CC3E0F"/>
    <w:rsid w:val="00CD592E"/>
    <w:rsid w:val="00CD6818"/>
    <w:rsid w:val="00CE2A9F"/>
    <w:rsid w:val="00CE3151"/>
    <w:rsid w:val="00CE65F6"/>
    <w:rsid w:val="00CF1266"/>
    <w:rsid w:val="00CF2790"/>
    <w:rsid w:val="00D01157"/>
    <w:rsid w:val="00D02BA0"/>
    <w:rsid w:val="00D05A68"/>
    <w:rsid w:val="00D06B9B"/>
    <w:rsid w:val="00D112E5"/>
    <w:rsid w:val="00D12FCA"/>
    <w:rsid w:val="00D13C3A"/>
    <w:rsid w:val="00D20C9D"/>
    <w:rsid w:val="00D2347F"/>
    <w:rsid w:val="00D2456F"/>
    <w:rsid w:val="00D31211"/>
    <w:rsid w:val="00D33A44"/>
    <w:rsid w:val="00D36512"/>
    <w:rsid w:val="00D460E6"/>
    <w:rsid w:val="00D542D9"/>
    <w:rsid w:val="00D66319"/>
    <w:rsid w:val="00D6661A"/>
    <w:rsid w:val="00D706FA"/>
    <w:rsid w:val="00D71E01"/>
    <w:rsid w:val="00D73256"/>
    <w:rsid w:val="00D7482C"/>
    <w:rsid w:val="00D81FD8"/>
    <w:rsid w:val="00D8405D"/>
    <w:rsid w:val="00D869D9"/>
    <w:rsid w:val="00D8707B"/>
    <w:rsid w:val="00D9441C"/>
    <w:rsid w:val="00DA146E"/>
    <w:rsid w:val="00DA16D5"/>
    <w:rsid w:val="00DA2AC3"/>
    <w:rsid w:val="00DA45A3"/>
    <w:rsid w:val="00DA5E7D"/>
    <w:rsid w:val="00DB1567"/>
    <w:rsid w:val="00DB2274"/>
    <w:rsid w:val="00DB40BA"/>
    <w:rsid w:val="00DC3132"/>
    <w:rsid w:val="00DD06D6"/>
    <w:rsid w:val="00DD53AE"/>
    <w:rsid w:val="00DE2678"/>
    <w:rsid w:val="00DE2E58"/>
    <w:rsid w:val="00DE7D0C"/>
    <w:rsid w:val="00DF3DD6"/>
    <w:rsid w:val="00DF6948"/>
    <w:rsid w:val="00E060CD"/>
    <w:rsid w:val="00E0739C"/>
    <w:rsid w:val="00E074CA"/>
    <w:rsid w:val="00E10BCE"/>
    <w:rsid w:val="00E1352F"/>
    <w:rsid w:val="00E178F3"/>
    <w:rsid w:val="00E2693C"/>
    <w:rsid w:val="00E271BE"/>
    <w:rsid w:val="00E3014D"/>
    <w:rsid w:val="00E34508"/>
    <w:rsid w:val="00E427B4"/>
    <w:rsid w:val="00E43E56"/>
    <w:rsid w:val="00E466B0"/>
    <w:rsid w:val="00E46AA9"/>
    <w:rsid w:val="00E46CD6"/>
    <w:rsid w:val="00E55149"/>
    <w:rsid w:val="00E60C9A"/>
    <w:rsid w:val="00E61D86"/>
    <w:rsid w:val="00E64633"/>
    <w:rsid w:val="00E80D66"/>
    <w:rsid w:val="00E8117F"/>
    <w:rsid w:val="00E8683A"/>
    <w:rsid w:val="00E87D49"/>
    <w:rsid w:val="00E95078"/>
    <w:rsid w:val="00EA1B3C"/>
    <w:rsid w:val="00EA5954"/>
    <w:rsid w:val="00EB3430"/>
    <w:rsid w:val="00EB6CB3"/>
    <w:rsid w:val="00EC4F3F"/>
    <w:rsid w:val="00EC6A27"/>
    <w:rsid w:val="00EC71C5"/>
    <w:rsid w:val="00EC76D3"/>
    <w:rsid w:val="00ED1675"/>
    <w:rsid w:val="00ED39B2"/>
    <w:rsid w:val="00ED4AD1"/>
    <w:rsid w:val="00EE2765"/>
    <w:rsid w:val="00EE6CA9"/>
    <w:rsid w:val="00EF1990"/>
    <w:rsid w:val="00EF4696"/>
    <w:rsid w:val="00F10506"/>
    <w:rsid w:val="00F11137"/>
    <w:rsid w:val="00F157D6"/>
    <w:rsid w:val="00F30D2E"/>
    <w:rsid w:val="00F320E7"/>
    <w:rsid w:val="00F469C9"/>
    <w:rsid w:val="00F50B42"/>
    <w:rsid w:val="00F616E5"/>
    <w:rsid w:val="00F62156"/>
    <w:rsid w:val="00F71E97"/>
    <w:rsid w:val="00F72716"/>
    <w:rsid w:val="00F75C58"/>
    <w:rsid w:val="00F75FC8"/>
    <w:rsid w:val="00F80657"/>
    <w:rsid w:val="00F80C5F"/>
    <w:rsid w:val="00F8686D"/>
    <w:rsid w:val="00F90C4A"/>
    <w:rsid w:val="00F96596"/>
    <w:rsid w:val="00F97EAF"/>
    <w:rsid w:val="00FA5503"/>
    <w:rsid w:val="00FA68E1"/>
    <w:rsid w:val="00FC2EFF"/>
    <w:rsid w:val="00FC68CB"/>
    <w:rsid w:val="00FD0B4F"/>
    <w:rsid w:val="00FD2F4B"/>
    <w:rsid w:val="00FD7FEA"/>
    <w:rsid w:val="00FE23B4"/>
    <w:rsid w:val="00FE4440"/>
    <w:rsid w:val="00FE4FFA"/>
    <w:rsid w:val="00FE5EFE"/>
    <w:rsid w:val="00FF1B1C"/>
    <w:rsid w:val="033BA427"/>
    <w:rsid w:val="0A797FD6"/>
    <w:rsid w:val="0D2AAD52"/>
    <w:rsid w:val="10E3B5B8"/>
    <w:rsid w:val="136A2DBE"/>
    <w:rsid w:val="1AFBD7C8"/>
    <w:rsid w:val="1E01269D"/>
    <w:rsid w:val="1F0CB02C"/>
    <w:rsid w:val="21BC7C2D"/>
    <w:rsid w:val="22A7F2D1"/>
    <w:rsid w:val="22B493D0"/>
    <w:rsid w:val="35F693DF"/>
    <w:rsid w:val="3DFFCD23"/>
    <w:rsid w:val="3EA6DE72"/>
    <w:rsid w:val="3F1D07DA"/>
    <w:rsid w:val="43915516"/>
    <w:rsid w:val="4DB1D054"/>
    <w:rsid w:val="4EE7A1DE"/>
    <w:rsid w:val="51B49354"/>
    <w:rsid w:val="546B0DF5"/>
    <w:rsid w:val="59AF7D3C"/>
    <w:rsid w:val="5E40184D"/>
    <w:rsid w:val="6F5C3F6B"/>
    <w:rsid w:val="70C2B4C1"/>
    <w:rsid w:val="73EC2D01"/>
    <w:rsid w:val="75D42C67"/>
    <w:rsid w:val="772AE412"/>
    <w:rsid w:val="7C8A01F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3401F566"/>
  <w15:chartTrackingRefBased/>
  <w15:docId w15:val="{44FF6E75-740F-4B25-9993-6A750F6DA848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A316A7"/>
    <w:pPr>
      <w:spacing w:after="0" w:line="240" w:lineRule="auto"/>
    </w:pPr>
    <w:rPr>
      <w:sz w:val="24"/>
      <w:szCs w:val="24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ListParagraph">
    <w:name w:val="List Paragraph"/>
    <w:basedOn w:val="Normal"/>
    <w:uiPriority w:val="34"/>
    <w:qFormat/>
    <w:rsid w:val="00A316A7"/>
    <w:pPr>
      <w:ind w:left="720"/>
      <w:contextualSpacing/>
    </w:pPr>
  </w:style>
  <w:style w:type="character" w:styleId="CommentReference">
    <w:name w:val="annotation reference"/>
    <w:basedOn w:val="DefaultParagraphFont"/>
    <w:uiPriority w:val="99"/>
    <w:semiHidden/>
    <w:unhideWhenUsed/>
    <w:rsid w:val="000F1254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0F1254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0F1254"/>
    <w:rPr>
      <w:sz w:val="20"/>
      <w:szCs w:val="20"/>
    </w:rPr>
  </w:style>
  <w:style w:type="character" w:styleId="PlaceholderText">
    <w:name w:val="Placeholder Text"/>
    <w:basedOn w:val="DefaultParagraphFont"/>
    <w:uiPriority w:val="99"/>
    <w:semiHidden/>
    <w:rsid w:val="00005174"/>
    <w:rPr>
      <w:color w:val="808080"/>
    </w:rPr>
  </w:style>
  <w:style w:type="paragraph" w:styleId="Revision">
    <w:name w:val="Revision"/>
    <w:hidden/>
    <w:uiPriority w:val="99"/>
    <w:semiHidden/>
    <w:rsid w:val="00ED4AD1"/>
    <w:pPr>
      <w:spacing w:after="0" w:line="240" w:lineRule="auto"/>
    </w:pPr>
    <w:rPr>
      <w:sz w:val="24"/>
      <w:szCs w:val="24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6E1128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6E1128"/>
    <w:rPr>
      <w:b/>
      <w:bCs/>
      <w:sz w:val="20"/>
      <w:szCs w:val="20"/>
    </w:rPr>
  </w:style>
  <w:style w:type="table" w:styleId="PlainTable5">
    <w:name w:val="Plain Table 5"/>
    <w:basedOn w:val="TableNormal"/>
    <w:uiPriority w:val="45"/>
    <w:rsid w:val="009E2B5E"/>
    <w:pPr>
      <w:spacing w:after="0" w:line="240" w:lineRule="auto"/>
    </w:pPr>
    <w:rPr>
      <w:sz w:val="24"/>
      <w:szCs w:val="24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Grid">
    <w:name w:val="Table Grid"/>
    <w:basedOn w:val="TableNormal"/>
    <w:uiPriority w:val="59"/>
    <w:rsid w:val="00FB4123"/>
    <w:pPr>
      <w:spacing w:after="0" w:line="240" w:lineRule="auto"/>
    </w:pPr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</w:style>
  <w:style w:type="paragraph" w:styleId="Header">
    <w:name w:val="header"/>
    <w:basedOn w:val="Normal"/>
    <w:link w:val="HeaderChar"/>
    <w:uiPriority w:val="99"/>
    <w:unhideWhenUsed/>
    <w:rsid w:val="0010137C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10137C"/>
    <w:rPr>
      <w:sz w:val="24"/>
      <w:szCs w:val="24"/>
    </w:rPr>
  </w:style>
  <w:style w:type="paragraph" w:styleId="Footer">
    <w:name w:val="footer"/>
    <w:basedOn w:val="Normal"/>
    <w:link w:val="FooterChar"/>
    <w:uiPriority w:val="99"/>
    <w:unhideWhenUsed/>
    <w:rsid w:val="0010137C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10137C"/>
    <w:rPr>
      <w:sz w:val="24"/>
      <w:szCs w:val="24"/>
    </w:rPr>
  </w:style>
  <w:style w:type="paragraph" w:styleId="NoSpacing">
    <w:name w:val="No Spacing"/>
    <w:uiPriority w:val="1"/>
    <w:qFormat/>
    <w:rsid w:val="00E3014D"/>
    <w:pPr>
      <w:spacing w:after="0" w:line="240" w:lineRule="auto"/>
    </w:pPr>
    <w:rPr>
      <w:sz w:val="24"/>
      <w:szCs w:val="24"/>
    </w:rPr>
  </w:style>
  <w:style w:type="paragraph" w:customStyle="1" w:styleId="paragraph">
    <w:name w:val="paragraph"/>
    <w:basedOn w:val="Normal"/>
    <w:rsid w:val="005A4F9A"/>
    <w:pPr>
      <w:spacing w:before="100" w:beforeAutospacing="1" w:after="100" w:afterAutospacing="1"/>
    </w:pPr>
    <w:rPr>
      <w:rFonts w:ascii="Times New Roman" w:eastAsia="Times New Roman" w:hAnsi="Times New Roman" w:cs="Times New Roman"/>
    </w:rPr>
  </w:style>
  <w:style w:type="character" w:customStyle="1" w:styleId="normaltextrun">
    <w:name w:val="normaltextrun"/>
    <w:basedOn w:val="DefaultParagraphFont"/>
    <w:rsid w:val="005A4F9A"/>
  </w:style>
  <w:style w:type="character" w:customStyle="1" w:styleId="eop">
    <w:name w:val="eop"/>
    <w:basedOn w:val="DefaultParagraphFont"/>
    <w:rsid w:val="005A4F9A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2740978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42135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96605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55962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91044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0134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09292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0123427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536539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1449571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061931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2836713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891690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image" Target="media/image3.jpeg"/><Relationship Id="rId18" Type="http://schemas.openxmlformats.org/officeDocument/2006/relationships/footer" Target="footer1.xml"/><Relationship Id="rId3" Type="http://schemas.openxmlformats.org/officeDocument/2006/relationships/customXml" Target="../customXml/item3.xml"/><Relationship Id="rId21" Type="http://schemas.openxmlformats.org/officeDocument/2006/relationships/footer" Target="footer3.xml"/><Relationship Id="rId7" Type="http://schemas.openxmlformats.org/officeDocument/2006/relationships/settings" Target="settings.xml"/><Relationship Id="rId12" Type="http://schemas.openxmlformats.org/officeDocument/2006/relationships/image" Target="media/image2.jpeg"/><Relationship Id="rId17" Type="http://schemas.openxmlformats.org/officeDocument/2006/relationships/header" Target="header2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header" Target="header3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5" Type="http://schemas.openxmlformats.org/officeDocument/2006/relationships/numbering" Target="numbering.xml"/><Relationship Id="rId15" Type="http://schemas.openxmlformats.org/officeDocument/2006/relationships/image" Target="media/image5.jpeg"/><Relationship Id="rId23" Type="http://schemas.openxmlformats.org/officeDocument/2006/relationships/theme" Target="theme/theme1.xml"/><Relationship Id="rId10" Type="http://schemas.openxmlformats.org/officeDocument/2006/relationships/endnotes" Target="endnotes.xml"/><Relationship Id="rId19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image" Target="media/image4.jpeg"/><Relationship Id="rId22" Type="http://schemas.openxmlformats.org/officeDocument/2006/relationships/fontTable" Target="fontTable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CF14FDE8993A14986A96B368AF94176" ma:contentTypeVersion="8" ma:contentTypeDescription="Create a new document." ma:contentTypeScope="" ma:versionID="26fa8d25c17247d21fb458c558cda480">
  <xsd:schema xmlns:xsd="http://www.w3.org/2001/XMLSchema" xmlns:xs="http://www.w3.org/2001/XMLSchema" xmlns:p="http://schemas.microsoft.com/office/2006/metadata/properties" xmlns:ns2="0f682162-bf63-43b6-a757-8dc5b2842a33" targetNamespace="http://schemas.microsoft.com/office/2006/metadata/properties" ma:root="true" ma:fieldsID="ae9a7a2ba9d2e8d11c94d2f099e4e8b2" ns2:_="">
    <xsd:import namespace="0f682162-bf63-43b6-a757-8dc5b2842a3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f682162-bf63-43b6-a757-8dc5b2842a3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<?xml version="1.0" encoding="utf-8"?>
<b:Sources xmlns:b="http://schemas.openxmlformats.org/officeDocument/2006/bibliography" xmlns="http://schemas.openxmlformats.org/officeDocument/2006/bibliography" SelectedStyle="/APASixthEditionOfficeOnline.xsl" StyleName="APA" Version="6"/>
</file>

<file path=customXml/itemProps1.xml><?xml version="1.0" encoding="utf-8"?>
<ds:datastoreItem xmlns:ds="http://schemas.openxmlformats.org/officeDocument/2006/customXml" ds:itemID="{3A5B038B-00A1-44B0-AD14-06C1BE8CA74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315AD2A-16C1-48A8-9F40-94323F9D01C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f682162-bf63-43b6-a757-8dc5b2842a3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D1FD172-F8D0-4773-B2B1-94F8E7192B6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4.xml><?xml version="1.0" encoding="utf-8"?>
<ds:datastoreItem xmlns:ds="http://schemas.openxmlformats.org/officeDocument/2006/customXml" ds:itemID="{07F7FFAC-01FB-5C45-A913-D5EA0CBD9858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3f8a7bc4-e337-47a5-a0fc-0d512c0e05f1}" enabled="0" method="" siteId="{3f8a7bc4-e337-47a5-a0fc-0d512c0e05f1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</TotalTime>
  <Pages>16</Pages>
  <Words>2685</Words>
  <Characters>15307</Characters>
  <Application>Microsoft Office Word</Application>
  <DocSecurity>0</DocSecurity>
  <Lines>127</Lines>
  <Paragraphs>35</Paragraphs>
  <ScaleCrop>false</ScaleCrop>
  <Company/>
  <LinksUpToDate>false</LinksUpToDate>
  <CharactersWithSpaces>17957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wuyx</dc:creator>
  <cp:keywords/>
  <dc:description/>
  <cp:lastModifiedBy>Pamela Shaw</cp:lastModifiedBy>
  <cp:revision>3</cp:revision>
  <dcterms:created xsi:type="dcterms:W3CDTF">2023-02-24T23:26:00Z</dcterms:created>
  <dcterms:modified xsi:type="dcterms:W3CDTF">2023-02-24T23:26:00Z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0x0101003CF14FDE8993A14986A96B368AF94176</vt:lpwstr>
  </property>
</Properties>
</file>